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9" r:id="rId2"/>
    <p:sldId id="298" r:id="rId3"/>
    <p:sldId id="265" r:id="rId4"/>
    <p:sldId id="266" r:id="rId5"/>
    <p:sldId id="299" r:id="rId6"/>
    <p:sldId id="300" r:id="rId7"/>
    <p:sldId id="268" r:id="rId8"/>
    <p:sldId id="301" r:id="rId9"/>
    <p:sldId id="293" r:id="rId10"/>
    <p:sldId id="302" r:id="rId11"/>
    <p:sldId id="269" r:id="rId12"/>
    <p:sldId id="303" r:id="rId13"/>
    <p:sldId id="294" r:id="rId14"/>
    <p:sldId id="304" r:id="rId15"/>
    <p:sldId id="270" r:id="rId16"/>
    <p:sldId id="272" r:id="rId17"/>
    <p:sldId id="271" r:id="rId18"/>
    <p:sldId id="280" r:id="rId19"/>
    <p:sldId id="305" r:id="rId20"/>
    <p:sldId id="296" r:id="rId21"/>
    <p:sldId id="297" r:id="rId22"/>
    <p:sldId id="273" r:id="rId23"/>
    <p:sldId id="276" r:id="rId24"/>
    <p:sldId id="275" r:id="rId25"/>
    <p:sldId id="278" r:id="rId26"/>
    <p:sldId id="274" r:id="rId27"/>
    <p:sldId id="281" r:id="rId28"/>
    <p:sldId id="279" r:id="rId29"/>
    <p:sldId id="283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8" autoAdjust="0"/>
  </p:normalViewPr>
  <p:slideViewPr>
    <p:cSldViewPr>
      <p:cViewPr>
        <p:scale>
          <a:sx n="59" d="100"/>
          <a:sy n="59" d="100"/>
        </p:scale>
        <p:origin x="-7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5B679-7E38-4439-9E1D-400146F6BEF4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4CAA5-550E-436B-AA87-5FBC6CD2FC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85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FCAF-AE65-4474-BCC2-B64BC07C3E3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09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4CAA5-550E-436B-AA87-5FBC6CD2FCF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0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30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6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11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84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42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08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04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58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27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03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15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8753-EB90-4079-B39B-4F0F544F5CC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F56D-FC20-493D-811F-602128716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83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640960" cy="252028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 : Situation alimentaire </a:t>
            </a:r>
          </a:p>
          <a:p>
            <a:r>
              <a:rPr lang="fr-F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 </a:t>
            </a:r>
            <a:r>
              <a:rPr lang="fr-F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nutritionnelle</a:t>
            </a:r>
          </a:p>
          <a:p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en Algérie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fr-F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0" y="-26988"/>
            <a:ext cx="91281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639763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indent="-182563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187450" indent="-182563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1462088" indent="-182563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19192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3764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28336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2908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None/>
            </a:pPr>
            <a:r>
              <a:rPr lang="fr-FR" altLang="fr-FR" dirty="0">
                <a:latin typeface="Agency FB" pitchFamily="34" charset="0"/>
              </a:rPr>
              <a:t>Université Frères </a:t>
            </a:r>
            <a:r>
              <a:rPr lang="fr-FR" altLang="fr-FR" dirty="0" err="1">
                <a:latin typeface="Agency FB" pitchFamily="34" charset="0"/>
              </a:rPr>
              <a:t>Mentouri</a:t>
            </a:r>
            <a:r>
              <a:rPr lang="fr-FR" altLang="fr-FR" dirty="0">
                <a:latin typeface="Agency FB" pitchFamily="34" charset="0"/>
              </a:rPr>
              <a:t> Constantine</a:t>
            </a:r>
            <a:br>
              <a:rPr lang="fr-FR" altLang="fr-FR" dirty="0">
                <a:latin typeface="Agency FB" pitchFamily="34" charset="0"/>
              </a:rPr>
            </a:br>
            <a:r>
              <a:rPr lang="fr-FR" altLang="fr-FR" sz="900" dirty="0">
                <a:latin typeface="Agency FB" pitchFamily="34" charset="0"/>
              </a:rPr>
              <a:t/>
            </a:r>
            <a:br>
              <a:rPr lang="fr-FR" altLang="fr-FR" sz="900" dirty="0">
                <a:latin typeface="Agency FB" pitchFamily="34" charset="0"/>
              </a:rPr>
            </a:br>
            <a:r>
              <a:rPr lang="fr-FR" altLang="fr-FR" sz="2800" dirty="0">
                <a:latin typeface="Agency FB" pitchFamily="34" charset="0"/>
              </a:rPr>
              <a:t>Institut de la Nutrition, de l’Alimentation et des Technologies Agro – Alimentaires </a:t>
            </a:r>
            <a:r>
              <a:rPr lang="fr-FR" altLang="fr-FR" dirty="0">
                <a:latin typeface="Agency FB" pitchFamily="34" charset="0"/>
              </a:rPr>
              <a:t/>
            </a:r>
            <a:br>
              <a:rPr lang="fr-FR" altLang="fr-FR" dirty="0">
                <a:latin typeface="Agency FB" pitchFamily="34" charset="0"/>
              </a:rPr>
            </a:br>
            <a:r>
              <a:rPr lang="fr-FR" altLang="fr-FR" sz="2800" b="1" dirty="0">
                <a:latin typeface="Agency FB" pitchFamily="34" charset="0"/>
              </a:rPr>
              <a:t>(INATAA)</a:t>
            </a:r>
          </a:p>
          <a:p>
            <a:pPr algn="ctr" eaLnBrk="1" hangingPunct="1">
              <a:spcBef>
                <a:spcPts val="0"/>
              </a:spcBef>
              <a:buClr>
                <a:srgbClr val="B32C16"/>
              </a:buClr>
              <a:buSzPct val="95000"/>
              <a:buFont typeface="Wingdings 2" pitchFamily="18" charset="2"/>
              <a:buNone/>
            </a:pPr>
            <a:endParaRPr lang="fr-FR" altLang="fr-FR" sz="3200" dirty="0" smtClean="0">
              <a:latin typeface="Agency FB" pitchFamily="34" charset="0"/>
            </a:endParaRPr>
          </a:p>
          <a:p>
            <a:pPr algn="ctr" eaLnBrk="1" hangingPunct="1">
              <a:spcBef>
                <a:spcPts val="0"/>
              </a:spcBef>
              <a:buClr>
                <a:srgbClr val="B32C16"/>
              </a:buClr>
              <a:buSzPct val="95000"/>
              <a:buFont typeface="Wingdings 2" pitchFamily="18" charset="2"/>
              <a:buNone/>
            </a:pPr>
            <a:r>
              <a:rPr lang="fr-FR" altLang="fr-FR" sz="3200" dirty="0" smtClean="0">
                <a:latin typeface="Agency FB" pitchFamily="34" charset="0"/>
              </a:rPr>
              <a:t>Département </a:t>
            </a:r>
            <a:r>
              <a:rPr lang="fr-FR" altLang="fr-FR" sz="3200" dirty="0">
                <a:latin typeface="Agency FB" pitchFamily="34" charset="0"/>
              </a:rPr>
              <a:t>de Nutrition</a:t>
            </a:r>
            <a:br>
              <a:rPr lang="fr-FR" altLang="fr-FR" sz="3200" dirty="0">
                <a:latin typeface="Agency FB" pitchFamily="34" charset="0"/>
              </a:rPr>
            </a:br>
            <a:r>
              <a:rPr lang="fr-FR" altLang="fr-FR" sz="1400" dirty="0">
                <a:latin typeface="Agency FB" pitchFamily="34" charset="0"/>
              </a:rPr>
              <a:t> </a:t>
            </a:r>
            <a:br>
              <a:rPr lang="fr-FR" altLang="fr-FR" sz="1400" dirty="0">
                <a:latin typeface="Agency FB" pitchFamily="34" charset="0"/>
              </a:rPr>
            </a:br>
            <a:r>
              <a:rPr lang="fr-FR" altLang="fr-FR" sz="3200" dirty="0">
                <a:latin typeface="Agency FB" pitchFamily="34" charset="0"/>
              </a:rPr>
              <a:t>Master </a:t>
            </a:r>
            <a:r>
              <a:rPr lang="fr-FR" altLang="fr-FR" sz="3200" dirty="0" smtClean="0">
                <a:latin typeface="Agency FB" pitchFamily="34" charset="0"/>
              </a:rPr>
              <a:t>1  </a:t>
            </a:r>
            <a:r>
              <a:rPr lang="fr-FR" altLang="fr-FR" sz="3200" dirty="0">
                <a:latin typeface="Agency FB" pitchFamily="34" charset="0"/>
              </a:rPr>
              <a:t>Nutrition Humaine</a:t>
            </a:r>
            <a:endParaRPr lang="fr-FR" altLang="fr-FR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500"/>
            <a:ext cx="91122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982663"/>
            <a:ext cx="9271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2"/>
          <p:cNvSpPr txBox="1">
            <a:spLocks noChangeArrowheads="1"/>
          </p:cNvSpPr>
          <p:nvPr/>
        </p:nvSpPr>
        <p:spPr bwMode="auto">
          <a:xfrm>
            <a:off x="34925" y="6289675"/>
            <a:ext cx="433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 dirty="0">
                <a:latin typeface="Agency FB" pitchFamily="34" charset="0"/>
                <a:cs typeface="Times New Roman" pitchFamily="18" charset="0"/>
              </a:rPr>
              <a:t>Dr BAHCHACHI N. (2019 – 2020)</a:t>
            </a:r>
            <a:endParaRPr lang="fr-FR" altLang="fr-FR" sz="1200" dirty="0">
              <a:latin typeface="Agency FB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4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99792" y="1919728"/>
            <a:ext cx="3168352" cy="36933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Espérance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 vie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Années 50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près de 50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1970 : 52,7 ans</a:t>
            </a: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1980 : 57,4 ans</a:t>
            </a: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1991 : 67,7 ans</a:t>
            </a: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2000 : 72,5 ans</a:t>
            </a: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2005 : 74,6 ans</a:t>
            </a: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2008 : 75,7 ans</a:t>
            </a: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2012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76,4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: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77,0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: 77,2 ans</a:t>
            </a: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77,1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</a:p>
          <a:p>
            <a:pPr marL="285750" indent="-285750">
              <a:buFont typeface="Wingdings"/>
              <a:buChar char="è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77,6 ans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2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96" y="1412776"/>
            <a:ext cx="835292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2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5862"/>
            <a:ext cx="4320479" cy="375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429376"/>
            <a:ext cx="4178971" cy="33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0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7468"/>
            <a:ext cx="3578608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épidémiologique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8" y="692696"/>
            <a:ext cx="127746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Paludisme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1960" y="97468"/>
            <a:ext cx="2634054" cy="400110"/>
          </a:xfrm>
          <a:prstGeom prst="rect">
            <a:avLst/>
          </a:prstGeom>
          <a:ln>
            <a:solidFill>
              <a:srgbClr val="FF5050"/>
            </a:solidFill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Maladies transmissibles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290" y="692696"/>
            <a:ext cx="7163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100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prélèvements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étaient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positifs,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soit les 4/5 de la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</a:p>
          <a:p>
            <a:pPr marL="342900" indent="-342900">
              <a:buFont typeface="Wingdings"/>
              <a:buChar char="è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maladie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avoir fait l’objet d’un programme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d’éradication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 cas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enregistrés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2004 contre 427 en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2003) 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Paludisme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d’importation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coïncidant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l’accroissement des échanges commerciaux avec les pays sub-sahariens.</a:t>
            </a:r>
          </a:p>
        </p:txBody>
      </p:sp>
    </p:spTree>
    <p:extLst>
      <p:ext uri="{BB962C8B-B14F-4D97-AF65-F5344CB8AC3E}">
        <p14:creationId xmlns:p14="http://schemas.microsoft.com/office/powerpoint/2010/main" val="33749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407" y="64168"/>
            <a:ext cx="14400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Tuberculose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9466" y="44624"/>
            <a:ext cx="72038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Campagne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instauré en 1965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bacille de Calmette et Guérin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BCG (rendue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obligatoire et gratuite par le décret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69/96)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(150 cas/100000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habitants entre 1964-1966 contre 22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cas/100000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habitants au cours de la décennie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90)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Depuis 2000, à une nouvelle ascension, taux oscille autour de 25 cas pour 100000 habitants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23" y="2348880"/>
            <a:ext cx="75152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1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504" y="18565"/>
            <a:ext cx="165600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Conjonctivite </a:t>
            </a:r>
          </a:p>
          <a:p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trachomateuse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79004" y="18565"/>
            <a:ext cx="694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Condamnant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la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cécité population du Sud Algérien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Campagne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lutte, lancée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1968, a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réduit progressivement et sensiblement l’affection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endémique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04" y="1268760"/>
            <a:ext cx="14040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Poliomyélite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19672" y="1268760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Eradiquée 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grâce à la contribution des programmes d’éducation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sanitaire (instauration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obligatoire des vaccinations depuis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1969)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Aucun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 de polio n’a été déclaré depuis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263" y="2404455"/>
            <a:ext cx="5488226" cy="370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19836" y="6105490"/>
            <a:ext cx="50760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de l’incidence annuelle de la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fièvre typhoïde (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2000-2015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496" y="2404455"/>
            <a:ext cx="1640193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Fièvre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typhoïde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93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084" y="796966"/>
            <a:ext cx="5296420" cy="371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459332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l’incidence annuelle des TIAC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2000-2015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44624"/>
            <a:ext cx="41294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Toxiinfections alimentaires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collectives</a:t>
            </a: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179512" y="1725776"/>
            <a:ext cx="35283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Légère 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augmentation   du  taux d’incidence 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(passé 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 12,80 pour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100,000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habitants  en 2000 à  15 cas pour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100,000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habitants en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3645024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Développement restauration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collective et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21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6318"/>
            <a:ext cx="7263591" cy="320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1" y="122988"/>
            <a:ext cx="7263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des principales maladies infectieuses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 1990-2004)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pour 100 000 habitants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5589240"/>
            <a:ext cx="8964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accès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l’eau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potable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amélioration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conditions de vie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amélioration des conditions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d’hygiène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lutte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antivectorielle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réduction notable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maladies transmissibles. </a:t>
            </a:r>
          </a:p>
        </p:txBody>
      </p:sp>
    </p:spTree>
    <p:extLst>
      <p:ext uri="{BB962C8B-B14F-4D97-AF65-F5344CB8AC3E}">
        <p14:creationId xmlns:p14="http://schemas.microsoft.com/office/powerpoint/2010/main" val="33059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-27384"/>
            <a:ext cx="289412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alimentaire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632882"/>
            <a:ext cx="9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démographique + transition épidémiologique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modification des modes de vie (modes alimentaires et activité physique)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6512" y="1424970"/>
            <a:ext cx="90004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Algériens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consacrent une part importante de leur budget à l'alimentation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(&gt; 50%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2010,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min-max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 9 % - 89 %). 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35496" y="2420888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Disponibilités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énergétiques alimentaires (DEA) dépassent les besoins de la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3/4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DEA sont constitués par les céréales, les huiles végétales et les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édulcorants</a:t>
            </a:r>
          </a:p>
          <a:p>
            <a:pPr marL="342900" indent="-342900">
              <a:buFont typeface="Wingdings"/>
              <a:buChar char="à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 : Produits à base de céréales représentaient 25% des dépenses alimentaires des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ménage</a:t>
            </a:r>
          </a:p>
          <a:p>
            <a:pPr marL="342900" indent="-342900">
              <a:buFont typeface="Wingdings"/>
              <a:buChar char="à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Indicateur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diversité alimentaire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progresse et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qualité de l'alimentation reste encore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insuffisante</a:t>
            </a:r>
          </a:p>
          <a:p>
            <a:pPr marL="342900" indent="-342900">
              <a:buFont typeface="Wingdings"/>
              <a:buChar char="à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 des groupes d'aliments à haute densité énergétique (céréales, huiles, édulcorants) pourrait être une des causes de l'apparition du surpoids et de l'obésité.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2008" y="5345921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Tendance aggravée en raison de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l’évolution relative des prix des produits alimentaires frais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industrialisés. </a:t>
            </a:r>
          </a:p>
          <a:p>
            <a:pPr marL="342900" indent="-342900">
              <a:buFont typeface="Wingdings"/>
              <a:buChar char="è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prix des produits industriels évoluent moins vite que les prix des produits agricoles frais (+7,1% </a:t>
            </a:r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+26,3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entre avril 2011 et avril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2012.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64" y="36784"/>
            <a:ext cx="9036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Algérie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connaît depuis son indépendance des tendances fortement éloignées de ce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est appelé « occidentalisation »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l’alimentation. 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/>
              <a:buChar char="à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Forte consommation de sucres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graisses (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produits riches en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calories, peu chers, prix subventionnés) Consommation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pain, céréales, produits laitiers, pommes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doublé (déclin de la consommation de semoule au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 des dérivés du blé tendre (pain et biscuits)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/>
              <a:buChar char="à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Consommation d’aliments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d’origine animale est relativement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</a:p>
          <a:p>
            <a:pPr marL="342900" indent="-342900">
              <a:buFont typeface="Wingdings"/>
              <a:buChar char="à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Consommation de fruits, légumes, poissons,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fruits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mer a diminué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6" y="2564904"/>
            <a:ext cx="4464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Fréquence quotidienne par ordre de consommation des aliments  au cours de la semaine précédente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55469"/>
            <a:ext cx="4104456" cy="425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4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16632"/>
            <a:ext cx="54726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ALGERIE</a:t>
            </a:r>
          </a:p>
          <a:p>
            <a:pPr marL="800100" lvl="2" indent="-342900">
              <a:lnSpc>
                <a:spcPct val="150000"/>
              </a:lnSpc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démographique</a:t>
            </a:r>
          </a:p>
          <a:p>
            <a:pPr marL="800100" lvl="2" indent="-342900">
              <a:lnSpc>
                <a:spcPct val="150000"/>
              </a:lnSpc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alimentaire</a:t>
            </a:r>
          </a:p>
          <a:p>
            <a:pPr marL="800100" lvl="2" indent="-342900">
              <a:lnSpc>
                <a:spcPct val="150000"/>
              </a:lnSpc>
              <a:buFontTx/>
              <a:buChar char="-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épidémiologique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>
              <a:lnSpc>
                <a:spcPct val="150000"/>
              </a:lnSpc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nutritionnelle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9326" y="4247474"/>
            <a:ext cx="9036496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è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Consommation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alimentaire quotidienne ne respecte pas les recommandations internationales pour tous les groupes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d’aliments:</a:t>
            </a:r>
          </a:p>
          <a:p>
            <a:pPr marL="342900" indent="-342900"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Faible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fruits (0,6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fruit/j au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lieu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portions recommandées) 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légumes (0,8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légume/j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lieu des 3 portions recommandées). 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Faible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mais dans une moindre proportion,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les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laitages (1,3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portions/j)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les protéines animales et végétales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portions recommandées pour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chaque).</a:t>
            </a:r>
          </a:p>
          <a:p>
            <a:pPr marL="342900" indent="-342900"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Très élevée pour les produits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gras 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sucrés (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2,7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portions/j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contre 1 portion recommandée)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les céréales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(3,8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portions/j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contre 3 portions recommandées).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64" y="243922"/>
            <a:ext cx="7190036" cy="397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71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496" y="1052736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Blé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reste la base du régime, consommé sous forme de pain de farine de blé tendre qui se substitue aux galettes de semoule de blé dur, préparées au sein des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ménages.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Pâtes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alimentaires de type européen concurrencent les produits traditionnels issus du blé dont il existe une grande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diversité (couscous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trida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rechta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chekhchoukha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188640"/>
            <a:ext cx="91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: Multitude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marque de boissons sucrées et une alimentation de rue et de type « fast-food »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35496" y="2492896"/>
            <a:ext cx="89091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boissons sucrées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semoule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sont considérés comme peu chers ou abordables, poissons, viandes, fruits et légumes et huiles sont perçus comme très chers ou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chers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6" y="3185303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l’Algérie a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consolidé les caractéristiques d’un modèle traditionnel, mais a aussi adopté des produits «occidentaux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Modernité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alimentaire.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082" y="3972673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odernité alimentaire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évoque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américanisation »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Macdonaldisation</a:t>
            </a:r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»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pratiques alimentaires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1842" y="4638615"/>
            <a:ext cx="899062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pratiques alimentaires locales mutent sous l’impulsion de divers phénomènes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socio-économiques : développement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travail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féminin, redéfinition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rôle social des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sexes, horaires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travail,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urbanisation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offre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plus en plus industrialisée 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importée.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schéma classique du repas perd du terrain et se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repas se prennent de plus en plus à l’extérieur du domicile et la cuisine repose toujours sur les femmes mais elles ont davantage recours aux aliments services de l’industrie agro-alimentaire,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prêt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manger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4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36" y="12540"/>
            <a:ext cx="3578608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épidémiologique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11960" y="97468"/>
            <a:ext cx="3082895" cy="400110"/>
          </a:xfrm>
          <a:prstGeom prst="rect">
            <a:avLst/>
          </a:prstGeom>
          <a:ln>
            <a:solidFill>
              <a:srgbClr val="FF5050"/>
            </a:solidFill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Maladies non transmissibles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9243" y="4771283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Recul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maladies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infectieuses (Maladies transmissibles)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maladies non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transmissibles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764704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Maladies chroniques = diabète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hypertension artérielle, maladies cardiovasculaires,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476672"/>
            <a:ext cx="5472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Maladies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transmissibles = Maladies chroniques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151" y="1412776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Maladies chroniques = Essentiel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facture de santé en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Algérie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6166837" cy="237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774" y="1740732"/>
            <a:ext cx="5309578" cy="41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48708"/>
            <a:ext cx="494018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30269" y="583992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58,6%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maladies non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transmissibles +  22,7%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maladies transmissibles, périnatales, maternelles 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nutritionnelles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confirmant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situation de transition épidémiologique en Algérie.</a:t>
            </a:r>
          </a:p>
        </p:txBody>
      </p:sp>
    </p:spTree>
    <p:extLst>
      <p:ext uri="{BB962C8B-B14F-4D97-AF65-F5344CB8AC3E}">
        <p14:creationId xmlns:p14="http://schemas.microsoft.com/office/powerpoint/2010/main" val="45349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403" y="44624"/>
            <a:ext cx="6095555" cy="362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337880"/>
            <a:ext cx="30484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causes de décès par maladies non transmissibles au niveau d’un échantillon de 12 wilayas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2002 </a:t>
            </a:r>
          </a:p>
          <a:p>
            <a:pPr algn="ctr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(Projet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Tahina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25195"/>
            <a:ext cx="2915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principales maladies chroniques de 1990 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071" y="3883479"/>
            <a:ext cx="6043433" cy="285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5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4624"/>
            <a:ext cx="1008112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70" y="1123998"/>
            <a:ext cx="8638518" cy="3961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01208"/>
            <a:ext cx="61626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84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9215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97026" y="548680"/>
            <a:ext cx="25220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</a:p>
          <a:p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l’Estomac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465276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61" y="44624"/>
            <a:ext cx="4455739" cy="235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2536502"/>
            <a:ext cx="4355976" cy="26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496" y="5373216"/>
            <a:ext cx="91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Données d’incidence des Registres validés.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Taux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standardisés pour 100 000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habitants</a:t>
            </a:r>
          </a:p>
          <a:p>
            <a:pPr algn="ctr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(2015)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96" y="44624"/>
            <a:ext cx="316824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nutritionnelle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96" y="460985"/>
            <a:ext cx="9108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traditionnelle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substituée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une alimentation déséquilibrée 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Alimentation riche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produits gras et sucrés,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type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industriel.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certaines couches de population, l’alimentation tend à devenir excessive par rapport aux besoins énergétiques nécessaires 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 sédentaire.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62862" y="1916832"/>
            <a:ext cx="88661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alimentation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déséquilibrée + inactivité physique =  survenue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surpoids (facteur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risque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diabète, hypertension artérielle et maladies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cardiovasculaires)</a:t>
            </a:r>
            <a:endParaRPr lang="fr-FR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3074184"/>
            <a:ext cx="81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Elèves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(6-17ans)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commune d’El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Khroub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1996/1997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342900" indent="-342900"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Retard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croissance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5,6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%, 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Minceur : 6,6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 </a:t>
            </a:r>
          </a:p>
          <a:p>
            <a:pPr marL="342900" indent="-342900"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Surpoids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(obésité incluse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: 13,6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</a:t>
            </a:r>
          </a:p>
          <a:p>
            <a:pPr marL="342900" indent="-342900"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Obésité : 6,1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algn="ctr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(déterminées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selon les références OMS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1983)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2" y="5437673"/>
            <a:ext cx="8866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Prévalence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minceur (déterminée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selon les références de l’IOTF et de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 et coll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2007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passée de 7,4 % en 2007 à 5,6 % en 2011 alors que les chiffres pour l’obésité pour la même période ont été de 5,6 % et 11,1 %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respectivement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4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34823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Prévalence du retard de croissance chez élèves (6-18 ans):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- 2005/06 : 7,1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- 2006/07 : 7,8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- 2008 :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2,8 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46" y="1268760"/>
            <a:ext cx="760199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Prévalences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minceur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chez élèves (6-18 ans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quartier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favorisé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- 2005/06 : 4,4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%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- 2006/07 : 5,4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Prévalences de la minceur chez élèves (6-18 ans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quartier défavorisé :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- 2005/06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10,6 % 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- 2006/07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3,8 % 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2008: 3,3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33" y="4104338"/>
            <a:ext cx="8755655" cy="275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4374" y="3764359"/>
            <a:ext cx="912962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Prévalence </a:t>
            </a: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(%) du surpoids et de </a:t>
            </a:r>
            <a:r>
              <a:rPr lang="fr-F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l’obésité </a:t>
            </a: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quelques </a:t>
            </a:r>
            <a:r>
              <a:rPr lang="fr-F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régions algériennes </a:t>
            </a: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Selon </a:t>
            </a:r>
            <a:r>
              <a:rPr lang="fr-F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IOTF </a:t>
            </a:r>
            <a:endParaRPr lang="fr-F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4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2690336"/>
            <a:ext cx="88569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PERSONNEL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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Télécharger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l’article de « K. CHIKHI, M. PADILLA,  L’alimentation en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Algérie - 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Quelles formes de modernité? New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CIHEAM-IAMB, 13 (3), 2014 :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50-58</a:t>
            </a:r>
          </a:p>
          <a:p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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Etudier l’évolution de l’alimentation des algériens, en se basant sur l’article de CHIKHI et PADILLA (2014)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875583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EN ALGÉRIE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7468"/>
            <a:ext cx="342632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démographique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692" y="1988840"/>
            <a:ext cx="6471644" cy="442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49896" y="1485524"/>
            <a:ext cx="6246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de  la population algérienne de 1901 à 1954 </a:t>
            </a:r>
          </a:p>
        </p:txBody>
      </p:sp>
    </p:spTree>
    <p:extLst>
      <p:ext uri="{BB962C8B-B14F-4D97-AF65-F5344CB8AC3E}">
        <p14:creationId xmlns:p14="http://schemas.microsoft.com/office/powerpoint/2010/main" val="28996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7468"/>
            <a:ext cx="342632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démographique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 descr="http://www.ons.dz/rgph2020/wp-content/uploads/2017/09/pop6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26955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www.ons.dz/rgph2020/wp-content/uploads/2017/09/pop9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52" y="4005064"/>
            <a:ext cx="26955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ons.dz/rgph2020/wp-content/uploads/2017/09/pop7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05432"/>
            <a:ext cx="26955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77072"/>
            <a:ext cx="37338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49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517232"/>
            <a:ext cx="8856983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démographique </a:t>
            </a:r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poursuit</a:t>
            </a:r>
          </a:p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traduit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l’</a:t>
            </a:r>
            <a:r>
              <a:rPr lang="fr-FR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élargissemen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de la </a:t>
            </a:r>
            <a:r>
              <a:rPr lang="fr-FR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pyramide, et le </a:t>
            </a:r>
            <a:r>
              <a:rPr lang="fr-FR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rétrécissemen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auprès de la </a:t>
            </a:r>
            <a:r>
              <a:rPr lang="fr-FR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tranche des 15-19 </a:t>
            </a:r>
            <a:r>
              <a:rPr lang="fr-FR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68960"/>
            <a:ext cx="914400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Accroissemen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conséquent du volume de population 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0-4 ans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5-9 ans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2008 et 2017, le 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peu plus modéré des 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10-14 ans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mais une 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baisse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beaucoup plus marquée des 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15-19 ans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des 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20-24 </a:t>
            </a:r>
            <a:r>
              <a:rPr lang="fr-F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94" y="44625"/>
            <a:ext cx="3324000" cy="3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4624"/>
            <a:ext cx="3485034" cy="295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1720" y="3933056"/>
            <a:ext cx="4680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janvier 2014 = 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38,7 Millions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d’habitants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janvier 2015 = 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39,5 Millions d’habitants </a:t>
            </a: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janvier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40,4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Millions d’habitants</a:t>
            </a:r>
            <a:r>
              <a:rPr lang="fr-FR" b="1" i="1" dirty="0"/>
              <a:t> </a:t>
            </a:r>
            <a:endParaRPr lang="fr-FR" b="1" i="1" dirty="0" smtClean="0"/>
          </a:p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juillet   2017 =  41,7  Millions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d’habitants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janvier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42,2  Millions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d’habitants </a:t>
            </a: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janvier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43,0  Millions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d’habitants </a:t>
            </a: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2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395" y="3412883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2013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11,2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(2012) 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11,4%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(2013)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27,9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(2012) 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28,1%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(2013)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b 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64,0%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(2012) 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63,6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(2013)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8,1%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(2012) 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8,3%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(2013)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8" y="4509045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2015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11,6% (2014) à 11,7% (2015)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28,4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(2014) à 28,8% (2015)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63,0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(2014) à 62,5% (2015)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8,5% (2014) à 8,7% (2015)</a:t>
            </a:r>
          </a:p>
        </p:txBody>
      </p:sp>
      <p:sp>
        <p:nvSpPr>
          <p:cNvPr id="8" name="Rectangle 7"/>
          <p:cNvSpPr/>
          <p:nvPr/>
        </p:nvSpPr>
        <p:spPr>
          <a:xfrm>
            <a:off x="72008" y="5613047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2017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11,8% (2016) à 11,9% (2017)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29,3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(2016) à 29,7% (2017)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61,8%  (2016) à 61,1% (2017)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8,9% (2016) à 9,1% (2017)</a:t>
            </a:r>
          </a:p>
        </p:txBody>
      </p:sp>
      <p:sp>
        <p:nvSpPr>
          <p:cNvPr id="9" name="Rectangle 8"/>
          <p:cNvSpPr/>
          <p:nvPr/>
        </p:nvSpPr>
        <p:spPr>
          <a:xfrm>
            <a:off x="29689" y="22807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1998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13,4% (1995) à 10,9% (1998)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25,6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(1995) à 25,3% (1998)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55,0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(1995) à 57,3% (1998)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6,0% (1995) à 6,6% (1998)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02" y="1124744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1995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9,8% (2000) à 9,1% (2004)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24,1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(2000)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20,7%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(2004)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59,4%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(2000)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63,1% (2004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6,7%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(2000)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7,1%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(2004)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30" y="2244638"/>
            <a:ext cx="63399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2008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10,0%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de la population &lt; 15 ans : 18,0 %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64,4%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7,6%</a:t>
            </a:r>
          </a:p>
        </p:txBody>
      </p:sp>
    </p:spTree>
    <p:extLst>
      <p:ext uri="{BB962C8B-B14F-4D97-AF65-F5344CB8AC3E}">
        <p14:creationId xmlns:p14="http://schemas.microsoft.com/office/powerpoint/2010/main" val="18781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4227" y="2636912"/>
            <a:ext cx="36507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transition démographique a débuté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dès l’indépendance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Baisse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mortalité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Remontée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spectaculaire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nuptialité et natalité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lèche droite 18"/>
          <p:cNvSpPr/>
          <p:nvPr/>
        </p:nvSpPr>
        <p:spPr>
          <a:xfrm>
            <a:off x="3684045" y="3140968"/>
            <a:ext cx="750141" cy="539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679504" y="3068960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Phénomène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récupération classique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observé après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guerre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0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395" y="3412883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2013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11,2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(2012) 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11,4%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(2013)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27,9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(2012) 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28,1%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(2013)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b 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64,0%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(2012) 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63,6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(2013)</a:t>
            </a:r>
          </a:p>
          <a:p>
            <a:pPr marL="1520825" indent="-285750">
              <a:buFont typeface="Wingdings"/>
              <a:buChar char="à"/>
            </a:pP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8,1%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(2012) à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8,3%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(2013)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8" y="4509045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2015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11,6% (2014) à 11,7% (2015)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28,4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(2014) à 28,8% (2015)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63,0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(2014) à 62,5% (2015)</a:t>
            </a:r>
          </a:p>
          <a:p>
            <a:pPr marL="1520825" indent="-285750">
              <a:buFont typeface="Wingdings"/>
              <a:buChar char="à"/>
            </a:pP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8,5% (2014) à 8,7% (2015)</a:t>
            </a:r>
          </a:p>
        </p:txBody>
      </p:sp>
      <p:sp>
        <p:nvSpPr>
          <p:cNvPr id="8" name="Rectangle 7"/>
          <p:cNvSpPr/>
          <p:nvPr/>
        </p:nvSpPr>
        <p:spPr>
          <a:xfrm>
            <a:off x="72008" y="5613047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2017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11,8% (2016) à 11,9% (2017)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29,3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(2016) à 29,7% (2017)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61,8%  (2016) à 61,1% (2017)</a:t>
            </a:r>
          </a:p>
          <a:p>
            <a:pPr marL="1520825" indent="-285750">
              <a:buFont typeface="Wingdings"/>
              <a:buChar char="à"/>
            </a:pP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8,9% (2016) à 9,1% (2017)</a:t>
            </a:r>
          </a:p>
        </p:txBody>
      </p:sp>
      <p:sp>
        <p:nvSpPr>
          <p:cNvPr id="9" name="Rectangle 8"/>
          <p:cNvSpPr/>
          <p:nvPr/>
        </p:nvSpPr>
        <p:spPr>
          <a:xfrm>
            <a:off x="29689" y="22807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1998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13,4% (1995) à 10,9% (1998)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25,6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(1995) à 25,3% (1998)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55,0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(1995) à 57,3% (1998)</a:t>
            </a:r>
          </a:p>
          <a:p>
            <a:pPr marL="1520825" indent="-285750">
              <a:buFont typeface="Wingdings"/>
              <a:buChar char="à"/>
            </a:pP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6,0% (1995) à 6,6% (1998)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02" y="1124744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1995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9,8% (2000) à 9,1% (2004)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24,1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(2000)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20,7%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(2004)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59,4%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(2000)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63,1% (2004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0825" indent="-285750">
              <a:buFont typeface="Wingdings"/>
              <a:buChar char="à"/>
            </a:pP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6,7%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(2000)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7,1%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(2004)</a:t>
            </a:r>
            <a:endParaRPr lang="fr-F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30" y="2244638"/>
            <a:ext cx="63399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ONS, 2008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population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&lt;5 ans : 10,0%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de la population &lt; 15 ans : 18,0 %</a:t>
            </a:r>
          </a:p>
          <a:p>
            <a:pPr marL="1520825" indent="-285750">
              <a:buFont typeface="Wingdings"/>
              <a:buChar char="à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âge d’activité (15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 ans)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64,4%</a:t>
            </a:r>
          </a:p>
          <a:p>
            <a:pPr marL="1520825" indent="-285750">
              <a:buFont typeface="Wingdings"/>
              <a:buChar char="à"/>
            </a:pP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ans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7,6%</a:t>
            </a:r>
          </a:p>
        </p:txBody>
      </p:sp>
    </p:spTree>
    <p:extLst>
      <p:ext uri="{BB962C8B-B14F-4D97-AF65-F5344CB8AC3E}">
        <p14:creationId xmlns:p14="http://schemas.microsoft.com/office/powerpoint/2010/main" val="25153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16640</TotalTime>
  <Words>2246</Words>
  <Application>Microsoft Office PowerPoint</Application>
  <PresentationFormat>Affichage à l'écran (4:3)</PresentationFormat>
  <Paragraphs>191</Paragraphs>
  <Slides>29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BAHCHACHI</dc:creator>
  <cp:lastModifiedBy>BAHCHACHI</cp:lastModifiedBy>
  <cp:revision>160</cp:revision>
  <dcterms:created xsi:type="dcterms:W3CDTF">2020-03-07T11:25:57Z</dcterms:created>
  <dcterms:modified xsi:type="dcterms:W3CDTF">2020-04-22T22:56:04Z</dcterms:modified>
</cp:coreProperties>
</file>