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5203150" cy="360045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69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69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69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69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FF0000"/>
    <a:srgbClr val="66CCFF"/>
    <a:srgbClr val="A9DAF5"/>
    <a:srgbClr val="B5DFE9"/>
    <a:srgbClr val="FFFF99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40" d="100"/>
          <a:sy n="40" d="100"/>
        </p:scale>
        <p:origin x="-2556" y="-78"/>
      </p:cViewPr>
      <p:guideLst>
        <p:guide orient="horz" pos="11340"/>
        <p:guide pos="79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90713" y="11185525"/>
            <a:ext cx="21421725" cy="771683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79838" y="20402550"/>
            <a:ext cx="17643475" cy="92011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74490-6E15-4D80-9282-4153F8F882F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3402D-7E11-48D6-8B3E-47229C613CB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8272125" y="1441450"/>
            <a:ext cx="5670550" cy="307213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60475" y="1441450"/>
            <a:ext cx="16859250" cy="30721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E7F37-7170-421A-AC9A-3B2AB53DC41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B1DC9-F629-4A66-A37D-D99F4765B2B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0725" y="23136225"/>
            <a:ext cx="21423313" cy="71516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90725" y="15260638"/>
            <a:ext cx="21423313" cy="78755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5BB9A-EED6-457C-B561-DD365B0905F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60475" y="8401050"/>
            <a:ext cx="11264900" cy="2376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677775" y="8401050"/>
            <a:ext cx="11264900" cy="2376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00E8E-CF76-449E-9D67-270283462DD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60475" y="8059738"/>
            <a:ext cx="11134725" cy="3359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60475" y="11418888"/>
            <a:ext cx="11134725" cy="20743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2803188" y="8059738"/>
            <a:ext cx="11139487" cy="3359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2803188" y="11418888"/>
            <a:ext cx="11139487" cy="20743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23CCC-80DB-4BFA-8B33-B8062D35094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7ABE9-0B95-47AE-BA95-48D61C7B3A1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E6BB7-A998-4A02-B8EA-3534021B712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0475" y="1433513"/>
            <a:ext cx="8291513" cy="61007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853613" y="1433513"/>
            <a:ext cx="14089062" cy="307292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60475" y="7534275"/>
            <a:ext cx="8291513" cy="246284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6C3C7-E2AF-4DFF-9308-7B09FC7A18D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40300" y="25203150"/>
            <a:ext cx="15120938" cy="2974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940300" y="3217863"/>
            <a:ext cx="15120938" cy="21602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40300" y="28178125"/>
            <a:ext cx="15120938" cy="4225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C7CB8-722A-4DD5-8B25-4E9D3D7F8AF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60475" y="1441450"/>
            <a:ext cx="226822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49758" tIns="174879" rIns="349758" bIns="1748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60475" y="8401050"/>
            <a:ext cx="22682200" cy="2376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49758" tIns="174879" rIns="349758" bIns="1748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60475" y="32788225"/>
            <a:ext cx="58801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49758" tIns="174879" rIns="349758" bIns="174879" numCol="1" anchor="t" anchorCtr="0" compatLnSpc="1">
            <a:prstTxWarp prst="textNoShape">
              <a:avLst/>
            </a:prstTxWarp>
          </a:bodyPr>
          <a:lstStyle>
            <a:lvl1pPr defTabSz="3497263">
              <a:defRPr sz="5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10600" y="32788225"/>
            <a:ext cx="79819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49758" tIns="174879" rIns="349758" bIns="174879" numCol="1" anchor="t" anchorCtr="0" compatLnSpc="1">
            <a:prstTxWarp prst="textNoShape">
              <a:avLst/>
            </a:prstTxWarp>
          </a:bodyPr>
          <a:lstStyle>
            <a:lvl1pPr algn="ctr" defTabSz="3497263">
              <a:defRPr sz="5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062575" y="32788225"/>
            <a:ext cx="58801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49758" tIns="174879" rIns="349758" bIns="174879" numCol="1" anchor="t" anchorCtr="0" compatLnSpc="1">
            <a:prstTxWarp prst="textNoShape">
              <a:avLst/>
            </a:prstTxWarp>
          </a:bodyPr>
          <a:lstStyle>
            <a:lvl1pPr algn="r" defTabSz="3497263">
              <a:defRPr sz="5400"/>
            </a:lvl1pPr>
          </a:lstStyle>
          <a:p>
            <a:fld id="{7E2E6D51-5C35-4258-81AA-1423D6C2EC3E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97263" rtl="0" fontAlgn="base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497263" rtl="0" fontAlgn="base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Arial" pitchFamily="34" charset="0"/>
        </a:defRPr>
      </a:lvl2pPr>
      <a:lvl3pPr algn="ctr" defTabSz="3497263" rtl="0" fontAlgn="base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Arial" pitchFamily="34" charset="0"/>
        </a:defRPr>
      </a:lvl3pPr>
      <a:lvl4pPr algn="ctr" defTabSz="3497263" rtl="0" fontAlgn="base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Arial" pitchFamily="34" charset="0"/>
        </a:defRPr>
      </a:lvl4pPr>
      <a:lvl5pPr algn="ctr" defTabSz="3497263" rtl="0" fontAlgn="base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Arial" pitchFamily="34" charset="0"/>
        </a:defRPr>
      </a:lvl5pPr>
      <a:lvl6pPr marL="457200" algn="ctr" defTabSz="3497263" rtl="0" fontAlgn="base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Arial" pitchFamily="34" charset="0"/>
        </a:defRPr>
      </a:lvl6pPr>
      <a:lvl7pPr marL="914400" algn="ctr" defTabSz="3497263" rtl="0" fontAlgn="base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Arial" pitchFamily="34" charset="0"/>
        </a:defRPr>
      </a:lvl7pPr>
      <a:lvl8pPr marL="1371600" algn="ctr" defTabSz="3497263" rtl="0" fontAlgn="base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Arial" pitchFamily="34" charset="0"/>
        </a:defRPr>
      </a:lvl8pPr>
      <a:lvl9pPr marL="1828800" algn="ctr" defTabSz="3497263" rtl="0" fontAlgn="base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Arial" pitchFamily="34" charset="0"/>
        </a:defRPr>
      </a:lvl9pPr>
    </p:titleStyle>
    <p:bodyStyle>
      <a:lvl1pPr marL="1311275" indent="-1311275" algn="l" defTabSz="3497263" rtl="0" fontAlgn="base">
        <a:spcBef>
          <a:spcPct val="20000"/>
        </a:spcBef>
        <a:spcAft>
          <a:spcPct val="0"/>
        </a:spcAft>
        <a:buChar char="•"/>
        <a:defRPr sz="12200">
          <a:solidFill>
            <a:schemeClr val="tx1"/>
          </a:solidFill>
          <a:latin typeface="+mn-lt"/>
          <a:ea typeface="+mn-ea"/>
          <a:cs typeface="+mn-cs"/>
        </a:defRPr>
      </a:lvl1pPr>
      <a:lvl2pPr marL="2841625" indent="-1092200" algn="l" defTabSz="3497263" rtl="0" fontAlgn="base">
        <a:spcBef>
          <a:spcPct val="20000"/>
        </a:spcBef>
        <a:spcAft>
          <a:spcPct val="0"/>
        </a:spcAft>
        <a:buChar char="–"/>
        <a:defRPr sz="10700">
          <a:solidFill>
            <a:schemeClr val="tx1"/>
          </a:solidFill>
          <a:latin typeface="+mn-lt"/>
        </a:defRPr>
      </a:lvl2pPr>
      <a:lvl3pPr marL="4371975" indent="-874713" algn="l" defTabSz="3497263" rtl="0" fontAlgn="base">
        <a:spcBef>
          <a:spcPct val="20000"/>
        </a:spcBef>
        <a:spcAft>
          <a:spcPct val="0"/>
        </a:spcAft>
        <a:buChar char="•"/>
        <a:defRPr sz="9200">
          <a:solidFill>
            <a:schemeClr val="tx1"/>
          </a:solidFill>
          <a:latin typeface="+mn-lt"/>
        </a:defRPr>
      </a:lvl3pPr>
      <a:lvl4pPr marL="6121400" indent="-874713" algn="l" defTabSz="3497263" rtl="0" fontAlgn="base">
        <a:spcBef>
          <a:spcPct val="20000"/>
        </a:spcBef>
        <a:spcAft>
          <a:spcPct val="0"/>
        </a:spcAft>
        <a:buChar char="–"/>
        <a:defRPr sz="7700">
          <a:solidFill>
            <a:schemeClr val="tx1"/>
          </a:solidFill>
          <a:latin typeface="+mn-lt"/>
        </a:defRPr>
      </a:lvl4pPr>
      <a:lvl5pPr marL="7869238" indent="-874713" algn="l" defTabSz="3497263" rtl="0" fontAlgn="base">
        <a:spcBef>
          <a:spcPct val="20000"/>
        </a:spcBef>
        <a:spcAft>
          <a:spcPct val="0"/>
        </a:spcAft>
        <a:buChar char="»"/>
        <a:defRPr sz="7700">
          <a:solidFill>
            <a:schemeClr val="tx1"/>
          </a:solidFill>
          <a:latin typeface="+mn-lt"/>
        </a:defRPr>
      </a:lvl5pPr>
      <a:lvl6pPr marL="8326438" indent="-874713" algn="l" defTabSz="3497263" rtl="0" fontAlgn="base">
        <a:spcBef>
          <a:spcPct val="20000"/>
        </a:spcBef>
        <a:spcAft>
          <a:spcPct val="0"/>
        </a:spcAft>
        <a:buChar char="»"/>
        <a:defRPr sz="7700">
          <a:solidFill>
            <a:schemeClr val="tx1"/>
          </a:solidFill>
          <a:latin typeface="+mn-lt"/>
        </a:defRPr>
      </a:lvl6pPr>
      <a:lvl7pPr marL="8783638" indent="-874713" algn="l" defTabSz="3497263" rtl="0" fontAlgn="base">
        <a:spcBef>
          <a:spcPct val="20000"/>
        </a:spcBef>
        <a:spcAft>
          <a:spcPct val="0"/>
        </a:spcAft>
        <a:buChar char="»"/>
        <a:defRPr sz="7700">
          <a:solidFill>
            <a:schemeClr val="tx1"/>
          </a:solidFill>
          <a:latin typeface="+mn-lt"/>
        </a:defRPr>
      </a:lvl7pPr>
      <a:lvl8pPr marL="9240838" indent="-874713" algn="l" defTabSz="3497263" rtl="0" fontAlgn="base">
        <a:spcBef>
          <a:spcPct val="20000"/>
        </a:spcBef>
        <a:spcAft>
          <a:spcPct val="0"/>
        </a:spcAft>
        <a:buChar char="»"/>
        <a:defRPr sz="7700">
          <a:solidFill>
            <a:schemeClr val="tx1"/>
          </a:solidFill>
          <a:latin typeface="+mn-lt"/>
        </a:defRPr>
      </a:lvl8pPr>
      <a:lvl9pPr marL="9698038" indent="-874713" algn="l" defTabSz="3497263" rtl="0" fontAlgn="base">
        <a:spcBef>
          <a:spcPct val="20000"/>
        </a:spcBef>
        <a:spcAft>
          <a:spcPct val="0"/>
        </a:spcAft>
        <a:buChar char="»"/>
        <a:defRPr sz="77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e 153"/>
          <p:cNvGrpSpPr/>
          <p:nvPr/>
        </p:nvGrpSpPr>
        <p:grpSpPr>
          <a:xfrm>
            <a:off x="1224311" y="10441411"/>
            <a:ext cx="11089232" cy="7399008"/>
            <a:chOff x="863801" y="20738553"/>
            <a:chExt cx="11930146" cy="7179236"/>
          </a:xfrm>
        </p:grpSpPr>
        <p:grpSp>
          <p:nvGrpSpPr>
            <p:cNvPr id="155" name="Groupe 148"/>
            <p:cNvGrpSpPr/>
            <p:nvPr/>
          </p:nvGrpSpPr>
          <p:grpSpPr>
            <a:xfrm>
              <a:off x="863801" y="20738553"/>
              <a:ext cx="11930146" cy="7056785"/>
              <a:chOff x="863801" y="20738553"/>
              <a:chExt cx="11930146" cy="7056785"/>
            </a:xfrm>
          </p:grpSpPr>
          <p:grpSp>
            <p:nvGrpSpPr>
              <p:cNvPr id="157" name="Groupe 140"/>
              <p:cNvGrpSpPr/>
              <p:nvPr/>
            </p:nvGrpSpPr>
            <p:grpSpPr>
              <a:xfrm>
                <a:off x="863801" y="20738553"/>
                <a:ext cx="11930146" cy="7056785"/>
                <a:chOff x="575445" y="21859902"/>
                <a:chExt cx="11930146" cy="11927502"/>
              </a:xfrm>
              <a:blipFill>
                <a:blip r:embed="rId2"/>
                <a:tile tx="0" ty="0" sx="100000" sy="100000" flip="none" algn="tl"/>
              </a:blipFill>
            </p:grpSpPr>
            <p:sp>
              <p:nvSpPr>
                <p:cNvPr id="159" name="AutoShape 831"/>
                <p:cNvSpPr>
                  <a:spLocks noChangeArrowheads="1"/>
                </p:cNvSpPr>
                <p:nvPr/>
              </p:nvSpPr>
              <p:spPr bwMode="auto">
                <a:xfrm>
                  <a:off x="575445" y="22288529"/>
                  <a:ext cx="11930146" cy="11498875"/>
                </a:xfrm>
                <a:prstGeom prst="roundRect">
                  <a:avLst>
                    <a:gd name="adj" fmla="val 2472"/>
                  </a:avLst>
                </a:prstGeom>
                <a:grpFill/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 algn="ctr" defTabSz="3497263"/>
                  <a:endParaRPr lang="fr-FR"/>
                </a:p>
              </p:txBody>
            </p:sp>
            <p:sp useBgFill="1">
              <p:nvSpPr>
                <p:cNvPr id="160" name="AutoShape 834"/>
                <p:cNvSpPr>
                  <a:spLocks noChangeArrowheads="1"/>
                </p:cNvSpPr>
                <p:nvPr/>
              </p:nvSpPr>
              <p:spPr bwMode="auto">
                <a:xfrm>
                  <a:off x="1028619" y="21859902"/>
                  <a:ext cx="6531602" cy="2069056"/>
                </a:xfrm>
                <a:prstGeom prst="horizontalScroll">
                  <a:avLst>
                    <a:gd name="adj" fmla="val 12500"/>
                  </a:avLst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158" name="Text Box 7036"/>
              <p:cNvSpPr txBox="1">
                <a:spLocks noChangeArrowheads="1"/>
              </p:cNvSpPr>
              <p:nvPr/>
            </p:nvSpPr>
            <p:spPr bwMode="auto">
              <a:xfrm>
                <a:off x="1439865" y="21092717"/>
                <a:ext cx="6480720" cy="686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fr-FR" sz="40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fr-FR" sz="36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Objectifs de la Formation</a:t>
                </a:r>
                <a:endParaRPr lang="fr-FR" sz="36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56" name="Text Box 7"/>
            <p:cNvSpPr txBox="1">
              <a:spLocks noChangeArrowheads="1"/>
            </p:cNvSpPr>
            <p:nvPr/>
          </p:nvSpPr>
          <p:spPr bwMode="auto">
            <a:xfrm>
              <a:off x="1079825" y="21527010"/>
              <a:ext cx="11377264" cy="639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76197" tIns="38098" rIns="76197" bIns="38098">
              <a:spAutoFit/>
            </a:bodyPr>
            <a:lstStyle/>
            <a:p>
              <a:pPr lvl="1" indent="0" algn="just" defTabSz="3497263">
                <a:spcBef>
                  <a:spcPct val="50000"/>
                </a:spcBef>
                <a:buFont typeface="Wingdings" pitchFamily="2" charset="2"/>
                <a:buChar char="Ø"/>
                <a:defRPr/>
              </a:pPr>
              <a:endParaRPr lang="tr-TR" sz="800" dirty="0">
                <a:cs typeface="Arial" pitchFamily="34" charset="0"/>
              </a:endParaRPr>
            </a:p>
            <a:p>
              <a:pPr lvl="0" algn="just"/>
              <a:endParaRPr lang="fr-FR" sz="3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endParaRPr>
            </a:p>
            <a:p>
              <a:pPr lvl="0" algn="just"/>
              <a:r>
                <a:rPr lang="fr-FR" sz="31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cs typeface="Calibri" pitchFamily="34" charset="0"/>
                </a:rPr>
                <a:t>La licence académique </a:t>
              </a:r>
              <a:r>
                <a:rPr lang="fr-FR" sz="31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cs typeface="Calibri" pitchFamily="34" charset="0"/>
                  <a:sym typeface="Symbol" pitchFamily="18" charset="2"/>
                </a:rPr>
                <a:t></a:t>
              </a:r>
              <a:r>
                <a:rPr lang="fr-FR" sz="31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cs typeface="Calibri" pitchFamily="34" charset="0"/>
                </a:rPr>
                <a:t>Electromecanique</a:t>
              </a:r>
              <a:r>
                <a:rPr lang="fr-FR" sz="31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cs typeface="Calibri" pitchFamily="34" charset="0"/>
                  <a:sym typeface="Symbol" pitchFamily="18" charset="2"/>
                </a:rPr>
                <a:t> L3</a:t>
              </a:r>
              <a:r>
                <a:rPr lang="fr-FR" sz="31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cs typeface="Calibri" pitchFamily="34" charset="0"/>
                </a:rPr>
                <a:t>, se situe à la frontière du Génie Electrique et du Génie Mécanique. A l’issue de cette formation, les étudiants assimileront, d’une part, les concepts essentiels de la Mécanique (Résistance des matériaux, Construction mécanique, Dessin technique, Turbomachines, Moteur à combustion interne, …) ; et d’autre part, ils acquerront des bases solides en Electronique, Automatique et Electrotechnique. </a:t>
              </a:r>
              <a:r>
                <a:rPr lang="fr-FR" sz="31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cs typeface="Calibri" pitchFamily="34" charset="0"/>
                </a:rPr>
                <a:t>De plus, ils suivront plusieurs enseignements qui leur permettront de résoudre des problèmes liés au domaine de la conversion d’énergie de sa forme électrique à la forme mécanique et </a:t>
              </a:r>
              <a:r>
                <a:rPr lang="fr-FR" sz="31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cs typeface="Calibri" pitchFamily="34" charset="0"/>
                </a:rPr>
                <a:t>inversement.</a:t>
              </a:r>
              <a:endParaRPr lang="fr-FR" sz="31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endParaRPr>
            </a:p>
          </p:txBody>
        </p:sp>
      </p:grpSp>
      <p:sp>
        <p:nvSpPr>
          <p:cNvPr id="2709" name="Text Box 661"/>
          <p:cNvSpPr txBox="1">
            <a:spLocks noChangeArrowheads="1"/>
          </p:cNvSpPr>
          <p:nvPr/>
        </p:nvSpPr>
        <p:spPr bwMode="auto">
          <a:xfrm>
            <a:off x="13958897" y="11072764"/>
            <a:ext cx="44291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3497263"/>
            <a:r>
              <a:rPr lang="fr-FR" sz="2000" dirty="0" smtClean="0"/>
              <a:t> </a:t>
            </a:r>
            <a:endParaRPr lang="fr-FR" sz="2000" dirty="0"/>
          </a:p>
        </p:txBody>
      </p:sp>
      <p:sp>
        <p:nvSpPr>
          <p:cNvPr id="2850" name="Rectangle 802"/>
          <p:cNvSpPr>
            <a:spLocks noChangeArrowheads="1"/>
          </p:cNvSpPr>
          <p:nvPr/>
        </p:nvSpPr>
        <p:spPr bwMode="auto">
          <a:xfrm>
            <a:off x="0" y="2420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111" name="Rectangle 1063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113" name="Rectangle 1065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115" name="Rectangle 1067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117" name="Rectangle 1069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123" name="Rectangle 1075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129" name="Text Box 1081"/>
          <p:cNvSpPr txBox="1">
            <a:spLocks noChangeArrowheads="1"/>
          </p:cNvSpPr>
          <p:nvPr/>
        </p:nvSpPr>
        <p:spPr bwMode="auto">
          <a:xfrm>
            <a:off x="720725" y="15265500"/>
            <a:ext cx="475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3497263">
              <a:spcBef>
                <a:spcPct val="50000"/>
              </a:spcBef>
            </a:pPr>
            <a:r>
              <a:rPr lang="fr-FR" sz="2000" dirty="0" smtClean="0"/>
              <a:t>  </a:t>
            </a:r>
            <a:endParaRPr lang="fr-FR" sz="2000" dirty="0"/>
          </a:p>
        </p:txBody>
      </p:sp>
      <p:sp>
        <p:nvSpPr>
          <p:cNvPr id="3131" name="Text Box 1083"/>
          <p:cNvSpPr txBox="1">
            <a:spLocks noChangeArrowheads="1"/>
          </p:cNvSpPr>
          <p:nvPr/>
        </p:nvSpPr>
        <p:spPr bwMode="auto">
          <a:xfrm>
            <a:off x="9424995" y="8286682"/>
            <a:ext cx="26050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3497263">
              <a:spcBef>
                <a:spcPct val="50000"/>
              </a:spcBef>
            </a:pPr>
            <a:r>
              <a:rPr lang="fr-FR" sz="2000" dirty="0" smtClean="0"/>
              <a:t>,</a:t>
            </a:r>
            <a:endParaRPr lang="fr-FR" sz="2000" dirty="0"/>
          </a:p>
        </p:txBody>
      </p:sp>
      <p:sp>
        <p:nvSpPr>
          <p:cNvPr id="3135" name="Text Box 1087"/>
          <p:cNvSpPr txBox="1">
            <a:spLocks noChangeArrowheads="1"/>
          </p:cNvSpPr>
          <p:nvPr/>
        </p:nvSpPr>
        <p:spPr bwMode="auto">
          <a:xfrm>
            <a:off x="21922096" y="15673314"/>
            <a:ext cx="7064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3497263">
              <a:spcBef>
                <a:spcPct val="50000"/>
              </a:spcBef>
            </a:pPr>
            <a:r>
              <a:rPr lang="fr-FR" sz="2000" dirty="0" smtClean="0"/>
              <a:t> </a:t>
            </a:r>
            <a:endParaRPr lang="fr-FR" sz="2000" dirty="0"/>
          </a:p>
        </p:txBody>
      </p:sp>
      <p:sp>
        <p:nvSpPr>
          <p:cNvPr id="3142" name="Rectangle 1094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144" name="Rectangle 1096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145" name="Text Box 1097"/>
          <p:cNvSpPr txBox="1">
            <a:spLocks noChangeArrowheads="1"/>
          </p:cNvSpPr>
          <p:nvPr/>
        </p:nvSpPr>
        <p:spPr bwMode="auto">
          <a:xfrm>
            <a:off x="13173079" y="30714408"/>
            <a:ext cx="64294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3497263">
              <a:spcBef>
                <a:spcPct val="50000"/>
              </a:spcBef>
            </a:pPr>
            <a:r>
              <a:rPr lang="fr-FR" sz="2000" b="1" dirty="0" smtClean="0"/>
              <a:t> </a:t>
            </a:r>
            <a:endParaRPr lang="fr-FR" sz="2000" dirty="0">
              <a:sym typeface="Symbol" pitchFamily="18" charset="2"/>
            </a:endParaRPr>
          </a:p>
        </p:txBody>
      </p:sp>
      <p:sp>
        <p:nvSpPr>
          <p:cNvPr id="3148" name="Rectangle 1100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150" name="Text Box 1102"/>
          <p:cNvSpPr txBox="1">
            <a:spLocks noChangeArrowheads="1"/>
          </p:cNvSpPr>
          <p:nvPr/>
        </p:nvSpPr>
        <p:spPr bwMode="auto">
          <a:xfrm>
            <a:off x="5386337" y="20053432"/>
            <a:ext cx="721523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2000" dirty="0" smtClean="0"/>
              <a:t> </a:t>
            </a:r>
          </a:p>
          <a:p>
            <a:pPr defTabSz="3497263">
              <a:spcBef>
                <a:spcPct val="50000"/>
              </a:spcBef>
            </a:pPr>
            <a:r>
              <a:rPr lang="fr-FR" sz="2000" dirty="0" smtClean="0"/>
              <a:t> </a:t>
            </a:r>
            <a:endParaRPr lang="fr-FR" sz="2000" dirty="0"/>
          </a:p>
        </p:txBody>
      </p:sp>
      <p:sp>
        <p:nvSpPr>
          <p:cNvPr id="3155" name="Rectangle 1107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156" name="Text Box 1108"/>
          <p:cNvSpPr txBox="1">
            <a:spLocks noChangeArrowheads="1"/>
          </p:cNvSpPr>
          <p:nvPr/>
        </p:nvSpPr>
        <p:spPr bwMode="auto">
          <a:xfrm>
            <a:off x="21549377" y="16359176"/>
            <a:ext cx="2357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3497263">
              <a:spcBef>
                <a:spcPct val="50000"/>
              </a:spcBef>
            </a:pPr>
            <a:r>
              <a:rPr lang="fr-FR" sz="2000" dirty="0" smtClean="0"/>
              <a:t> </a:t>
            </a:r>
            <a:endParaRPr lang="fr-FR" sz="2000" dirty="0"/>
          </a:p>
        </p:txBody>
      </p:sp>
      <p:sp>
        <p:nvSpPr>
          <p:cNvPr id="3158" name="Rectangle 1110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162" name="Rectangle 1114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165" name="Rectangle 1117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166" name="Text Box 1118"/>
          <p:cNvSpPr txBox="1">
            <a:spLocks noChangeArrowheads="1"/>
          </p:cNvSpPr>
          <p:nvPr/>
        </p:nvSpPr>
        <p:spPr bwMode="auto">
          <a:xfrm>
            <a:off x="18620419" y="16430614"/>
            <a:ext cx="24288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3497263">
              <a:spcBef>
                <a:spcPct val="50000"/>
              </a:spcBef>
            </a:pPr>
            <a:r>
              <a:rPr lang="fr-FR" sz="2000" dirty="0" smtClean="0"/>
              <a:t> </a:t>
            </a:r>
            <a:endParaRPr lang="fr-FR" sz="2000" dirty="0"/>
          </a:p>
        </p:txBody>
      </p:sp>
      <p:sp>
        <p:nvSpPr>
          <p:cNvPr id="3170" name="Rectangle 1122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172" name="Rectangle 1124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182" name="Rectangle 1134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184" name="Rectangle 1136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186" name="Rectangle 1138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188" name="Text Box 1140"/>
          <p:cNvSpPr txBox="1">
            <a:spLocks noChangeArrowheads="1"/>
          </p:cNvSpPr>
          <p:nvPr/>
        </p:nvSpPr>
        <p:spPr bwMode="auto">
          <a:xfrm>
            <a:off x="17173607" y="6957878"/>
            <a:ext cx="7358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3497263">
              <a:spcBef>
                <a:spcPct val="50000"/>
              </a:spcBef>
            </a:pPr>
            <a:r>
              <a:rPr lang="fr-FR" sz="2000" dirty="0" smtClean="0"/>
              <a:t> </a:t>
            </a:r>
            <a:endParaRPr lang="fr-FR" sz="2000" dirty="0"/>
          </a:p>
        </p:txBody>
      </p:sp>
      <p:sp>
        <p:nvSpPr>
          <p:cNvPr id="3190" name="Text Box 1142"/>
          <p:cNvSpPr txBox="1">
            <a:spLocks noChangeArrowheads="1"/>
          </p:cNvSpPr>
          <p:nvPr/>
        </p:nvSpPr>
        <p:spPr bwMode="auto">
          <a:xfrm>
            <a:off x="7529477" y="18854704"/>
            <a:ext cx="55007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2000" cap="all" dirty="0" smtClean="0"/>
              <a:t> </a:t>
            </a:r>
            <a:endParaRPr lang="fr-FR" sz="2000" b="1" dirty="0" smtClean="0"/>
          </a:p>
        </p:txBody>
      </p:sp>
      <p:sp>
        <p:nvSpPr>
          <p:cNvPr id="3195" name="Text Box 1147"/>
          <p:cNvSpPr txBox="1">
            <a:spLocks noChangeArrowheads="1"/>
          </p:cNvSpPr>
          <p:nvPr/>
        </p:nvSpPr>
        <p:spPr bwMode="auto">
          <a:xfrm>
            <a:off x="723900" y="16778387"/>
            <a:ext cx="48244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defTabSz="3497263">
              <a:spcBef>
                <a:spcPct val="50000"/>
              </a:spcBef>
            </a:pPr>
            <a:r>
              <a:rPr lang="fr-FR" sz="2000" dirty="0" smtClean="0"/>
              <a:t> </a:t>
            </a:r>
            <a:endParaRPr lang="fr-FR" sz="2000" dirty="0"/>
          </a:p>
        </p:txBody>
      </p:sp>
      <p:sp>
        <p:nvSpPr>
          <p:cNvPr id="3243" name="Rectangle 1195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244" name="Rectangle 1196"/>
          <p:cNvSpPr>
            <a:spLocks noChangeArrowheads="1"/>
          </p:cNvSpPr>
          <p:nvPr/>
        </p:nvSpPr>
        <p:spPr bwMode="auto">
          <a:xfrm>
            <a:off x="0" y="78105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246" name="Rectangle 1198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247" name="Rectangle 1199"/>
          <p:cNvSpPr>
            <a:spLocks noChangeArrowheads="1"/>
          </p:cNvSpPr>
          <p:nvPr/>
        </p:nvSpPr>
        <p:spPr bwMode="auto">
          <a:xfrm>
            <a:off x="0" y="47625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249" name="Rectangle 1201"/>
          <p:cNvSpPr>
            <a:spLocks noChangeArrowheads="1"/>
          </p:cNvSpPr>
          <p:nvPr/>
        </p:nvSpPr>
        <p:spPr bwMode="auto">
          <a:xfrm>
            <a:off x="0" y="0"/>
            <a:ext cx="25203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29" name="Text Box 661"/>
          <p:cNvSpPr txBox="1">
            <a:spLocks noChangeArrowheads="1"/>
          </p:cNvSpPr>
          <p:nvPr/>
        </p:nvSpPr>
        <p:spPr bwMode="auto">
          <a:xfrm>
            <a:off x="13744583" y="6929360"/>
            <a:ext cx="44291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3497263"/>
            <a:r>
              <a:rPr lang="fr-FR" sz="2000" dirty="0" smtClean="0"/>
              <a:t>: </a:t>
            </a:r>
            <a:endParaRPr lang="fr-FR" sz="2000" dirty="0"/>
          </a:p>
        </p:txBody>
      </p:sp>
      <p:sp>
        <p:nvSpPr>
          <p:cNvPr id="3251" name="Rectangle 1203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252" name="Rectangle 1204"/>
          <p:cNvSpPr>
            <a:spLocks noChangeArrowheads="1"/>
          </p:cNvSpPr>
          <p:nvPr/>
        </p:nvSpPr>
        <p:spPr bwMode="auto">
          <a:xfrm>
            <a:off x="0" y="85725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258" name="Rectangle 1210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260" name="Rectangle 1212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261" name="Rectangle 1213"/>
          <p:cNvSpPr>
            <a:spLocks noChangeArrowheads="1"/>
          </p:cNvSpPr>
          <p:nvPr/>
        </p:nvSpPr>
        <p:spPr bwMode="auto">
          <a:xfrm>
            <a:off x="0" y="485775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263" name="Rectangle 1215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264" name="Rectangle 1216"/>
          <p:cNvSpPr>
            <a:spLocks noChangeArrowheads="1"/>
          </p:cNvSpPr>
          <p:nvPr/>
        </p:nvSpPr>
        <p:spPr bwMode="auto">
          <a:xfrm>
            <a:off x="0" y="676275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266" name="Rectangle 1218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269" name="Rectangle 1221"/>
          <p:cNvSpPr>
            <a:spLocks noChangeArrowheads="1"/>
          </p:cNvSpPr>
          <p:nvPr/>
        </p:nvSpPr>
        <p:spPr bwMode="auto">
          <a:xfrm>
            <a:off x="0" y="0"/>
            <a:ext cx="25203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270" name="Rectangle 1222"/>
          <p:cNvSpPr>
            <a:spLocks noChangeArrowheads="1"/>
          </p:cNvSpPr>
          <p:nvPr/>
        </p:nvSpPr>
        <p:spPr bwMode="auto">
          <a:xfrm>
            <a:off x="0" y="81915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3" name="Rectangle 1225"/>
          <p:cNvSpPr>
            <a:spLocks noChangeArrowheads="1"/>
          </p:cNvSpPr>
          <p:nvPr/>
        </p:nvSpPr>
        <p:spPr bwMode="auto">
          <a:xfrm>
            <a:off x="0" y="0"/>
            <a:ext cx="25203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275" name="Rectangle 1227"/>
          <p:cNvSpPr>
            <a:spLocks noChangeArrowheads="1"/>
          </p:cNvSpPr>
          <p:nvPr/>
        </p:nvSpPr>
        <p:spPr bwMode="auto">
          <a:xfrm>
            <a:off x="0" y="1628775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" name="Rectangle 1229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279" name="Rectangle 1231"/>
          <p:cNvSpPr>
            <a:spLocks noChangeArrowheads="1"/>
          </p:cNvSpPr>
          <p:nvPr/>
        </p:nvSpPr>
        <p:spPr bwMode="auto">
          <a:xfrm>
            <a:off x="0" y="0"/>
            <a:ext cx="25203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280" name="Rectangle 1232"/>
          <p:cNvSpPr>
            <a:spLocks noChangeArrowheads="1"/>
          </p:cNvSpPr>
          <p:nvPr/>
        </p:nvSpPr>
        <p:spPr bwMode="auto">
          <a:xfrm>
            <a:off x="0" y="1285875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5" name="Rectangle 1237"/>
          <p:cNvSpPr>
            <a:spLocks noChangeArrowheads="1"/>
          </p:cNvSpPr>
          <p:nvPr/>
        </p:nvSpPr>
        <p:spPr bwMode="auto">
          <a:xfrm>
            <a:off x="0" y="0"/>
            <a:ext cx="25203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286" name="Rectangle 1238"/>
          <p:cNvSpPr>
            <a:spLocks noChangeArrowheads="1"/>
          </p:cNvSpPr>
          <p:nvPr/>
        </p:nvSpPr>
        <p:spPr bwMode="auto">
          <a:xfrm>
            <a:off x="0" y="1971675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8" name="Rectangle 1240"/>
          <p:cNvSpPr>
            <a:spLocks noChangeArrowheads="1"/>
          </p:cNvSpPr>
          <p:nvPr/>
        </p:nvSpPr>
        <p:spPr bwMode="auto">
          <a:xfrm>
            <a:off x="0" y="0"/>
            <a:ext cx="25203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289" name="Rectangle 1241"/>
          <p:cNvSpPr>
            <a:spLocks noChangeArrowheads="1"/>
          </p:cNvSpPr>
          <p:nvPr/>
        </p:nvSpPr>
        <p:spPr bwMode="auto">
          <a:xfrm>
            <a:off x="0" y="1971675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91" name="Rectangle 1243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293" name="Rectangle 1245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393" name="Rectangle 1345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395" name="Rectangle 1347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02" name="Text Box 1119"/>
          <p:cNvSpPr txBox="1">
            <a:spLocks noChangeArrowheads="1"/>
          </p:cNvSpPr>
          <p:nvPr/>
        </p:nvSpPr>
        <p:spPr bwMode="auto">
          <a:xfrm>
            <a:off x="14458963" y="35004494"/>
            <a:ext cx="43577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3497263">
              <a:spcBef>
                <a:spcPct val="50000"/>
              </a:spcBef>
            </a:pPr>
            <a:endParaRPr lang="fr-FR" sz="2000" dirty="0" smtClean="0"/>
          </a:p>
        </p:txBody>
      </p:sp>
      <p:sp>
        <p:nvSpPr>
          <p:cNvPr id="603" name="Text Box 1283"/>
          <p:cNvSpPr txBox="1">
            <a:spLocks noChangeArrowheads="1"/>
          </p:cNvSpPr>
          <p:nvPr/>
        </p:nvSpPr>
        <p:spPr bwMode="auto">
          <a:xfrm>
            <a:off x="17459359" y="26959221"/>
            <a:ext cx="928694" cy="46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05" name="Text Box 1283"/>
          <p:cNvSpPr txBox="1">
            <a:spLocks noChangeArrowheads="1"/>
          </p:cNvSpPr>
          <p:nvPr/>
        </p:nvSpPr>
        <p:spPr bwMode="auto">
          <a:xfrm>
            <a:off x="17459359" y="29428524"/>
            <a:ext cx="928694" cy="46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06" name="Text Box 1283"/>
          <p:cNvSpPr txBox="1">
            <a:spLocks noChangeArrowheads="1"/>
          </p:cNvSpPr>
          <p:nvPr/>
        </p:nvSpPr>
        <p:spPr bwMode="auto">
          <a:xfrm>
            <a:off x="13744583" y="29428524"/>
            <a:ext cx="928694" cy="46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398" name="Rectangle 1350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399" name="Rectangle 1351"/>
          <p:cNvSpPr>
            <a:spLocks noChangeArrowheads="1"/>
          </p:cNvSpPr>
          <p:nvPr/>
        </p:nvSpPr>
        <p:spPr bwMode="auto">
          <a:xfrm>
            <a:off x="0" y="676275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6" name="Text Box 9" descr="Papier journal"/>
          <p:cNvSpPr txBox="1">
            <a:spLocks noChangeArrowheads="1"/>
          </p:cNvSpPr>
          <p:nvPr/>
        </p:nvSpPr>
        <p:spPr bwMode="auto">
          <a:xfrm>
            <a:off x="4248647" y="7741110"/>
            <a:ext cx="15913768" cy="2628292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69850" cap="rnd" algn="ctr">
            <a:solidFill>
              <a:schemeClr val="accent2">
                <a:lumMod val="75000"/>
                <a:alpha val="8000"/>
              </a:schemeClr>
            </a:solidFill>
            <a:round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152400" dir="12600000" algn="tr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139700" contourW="69850">
            <a:extrusionClr>
              <a:schemeClr val="accent6"/>
            </a:extrusionClr>
            <a:contourClr>
              <a:schemeClr val="accent6"/>
            </a:contourClr>
          </a:sp3d>
        </p:spPr>
        <p:txBody>
          <a:bodyPr lIns="76197" tIns="38098" rIns="76197" bIns="38098"/>
          <a:lstStyle/>
          <a:p>
            <a:pPr algn="ctr">
              <a:defRPr/>
            </a:pPr>
            <a:r>
              <a:rPr lang="fr-FR" sz="6000" b="1" dirty="0">
                <a:ln w="31550" cmpd="sng">
                  <a:solidFill>
                    <a:srgbClr val="0000CC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fr-FR" sz="6600" b="1" dirty="0">
                <a:ln w="31550" cmpd="sng">
                  <a:solidFill>
                    <a:srgbClr val="0000CC"/>
                  </a:solidFill>
                  <a:prstDash val="solid"/>
                </a:ln>
                <a:solidFill>
                  <a:srgbClr val="ED1B05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LICENCE ACADEMIQUE </a:t>
            </a:r>
            <a:r>
              <a:rPr lang="fr-F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</a:t>
            </a:r>
            <a:r>
              <a:rPr lang="fr-FR" sz="6600" b="1" dirty="0" smtClean="0">
                <a:ln w="31550" cmpd="sng">
                  <a:solidFill>
                    <a:srgbClr val="0000CC"/>
                  </a:solidFill>
                  <a:prstDash val="solid"/>
                </a:ln>
                <a:solidFill>
                  <a:srgbClr val="ED1B05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ELECTRMECANIQUE</a:t>
            </a:r>
            <a:r>
              <a:rPr lang="fr-F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</a:t>
            </a:r>
            <a:r>
              <a:rPr lang="fr-F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</a:t>
            </a:r>
            <a:r>
              <a:rPr lang="ar-SA" sz="8000" b="1" dirty="0" err="1" smtClean="0">
                <a:ln w="31550" cmpd="sng">
                  <a:solidFill>
                    <a:srgbClr val="0000CC"/>
                  </a:solidFill>
                  <a:prstDash val="solid"/>
                </a:ln>
                <a:solidFill>
                  <a:srgbClr val="ED1B05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ahoma" pitchFamily="34" charset="0"/>
              </a:rPr>
              <a:t>إ</a:t>
            </a:r>
            <a:r>
              <a:rPr lang="ar-SA" sz="6600" b="1" dirty="0" err="1" smtClean="0">
                <a:ln w="31550" cmpd="sng">
                  <a:solidFill>
                    <a:srgbClr val="0000CC"/>
                  </a:solidFill>
                  <a:prstDash val="solid"/>
                </a:ln>
                <a:solidFill>
                  <a:srgbClr val="ED1B05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ahoma" pitchFamily="34" charset="0"/>
              </a:rPr>
              <a:t>لكترو</a:t>
            </a:r>
            <a:r>
              <a:rPr lang="ar-DZ" sz="6600" b="1" dirty="0" err="1" smtClean="0">
                <a:ln w="31550" cmpd="sng">
                  <a:solidFill>
                    <a:srgbClr val="0000CC"/>
                  </a:solidFill>
                  <a:prstDash val="solid"/>
                </a:ln>
                <a:solidFill>
                  <a:srgbClr val="ED1B05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ahoma" pitchFamily="34" charset="0"/>
              </a:rPr>
              <a:t>ميكانيك</a:t>
            </a:r>
            <a:r>
              <a:rPr lang="fr-F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</a:t>
            </a:r>
            <a:endParaRPr lang="fr-FR" sz="6000" b="1" dirty="0">
              <a:ln w="31550" cmpd="sng">
                <a:solidFill>
                  <a:srgbClr val="0000CC"/>
                </a:solidFill>
                <a:prstDash val="solid"/>
              </a:ln>
              <a:solidFill>
                <a:srgbClr val="ED1B05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97" name="ZoneTexte 90"/>
          <p:cNvSpPr txBox="1">
            <a:spLocks noChangeArrowheads="1"/>
          </p:cNvSpPr>
          <p:nvPr/>
        </p:nvSpPr>
        <p:spPr bwMode="auto">
          <a:xfrm>
            <a:off x="1504950" y="5200650"/>
            <a:ext cx="8926513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5000" b="1" dirty="0" smtClean="0">
                <a:solidFill>
                  <a:srgbClr val="D646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Campus </a:t>
            </a:r>
            <a:r>
              <a:rPr lang="fr-FR" sz="5000" b="1" dirty="0">
                <a:solidFill>
                  <a:srgbClr val="D646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Ahmed </a:t>
            </a:r>
            <a:r>
              <a:rPr lang="fr-FR" sz="5000" b="1" dirty="0" err="1">
                <a:solidFill>
                  <a:srgbClr val="D646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Hammani</a:t>
            </a:r>
            <a:r>
              <a:rPr lang="fr-FR" sz="5000" b="1" dirty="0">
                <a:solidFill>
                  <a:srgbClr val="D646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fr-FR" sz="5000" b="1" dirty="0">
                <a:solidFill>
                  <a:srgbClr val="D646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  <a:sym typeface="Symbol" pitchFamily="18" charset="2"/>
              </a:rPr>
              <a:t>              </a:t>
            </a:r>
            <a:r>
              <a:rPr lang="fr-FR" sz="5400" b="1" dirty="0" err="1">
                <a:solidFill>
                  <a:srgbClr val="D646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Zerzara</a:t>
            </a:r>
            <a:r>
              <a:rPr lang="fr-FR" sz="5000" b="1" dirty="0">
                <a:solidFill>
                  <a:srgbClr val="D646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  <a:sym typeface="Symbol" pitchFamily="18" charset="2"/>
              </a:rPr>
              <a:t></a:t>
            </a:r>
          </a:p>
        </p:txBody>
      </p:sp>
      <p:pic>
        <p:nvPicPr>
          <p:cNvPr id="98" name="Image 9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4311" y="1476439"/>
            <a:ext cx="2268537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Text Box 97"/>
          <p:cNvSpPr txBox="1">
            <a:spLocks noChangeArrowheads="1"/>
          </p:cNvSpPr>
          <p:nvPr/>
        </p:nvSpPr>
        <p:spPr bwMode="auto">
          <a:xfrm>
            <a:off x="12771438" y="1260475"/>
            <a:ext cx="8682037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ar-SA" sz="6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جامعة </a:t>
            </a:r>
            <a:r>
              <a:rPr lang="ar-DZ" sz="66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الاخوةمنتوري</a:t>
            </a:r>
            <a:endParaRPr lang="fr-FR" sz="66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00" name="Text Box 98"/>
          <p:cNvSpPr txBox="1">
            <a:spLocks noChangeArrowheads="1"/>
          </p:cNvSpPr>
          <p:nvPr/>
        </p:nvSpPr>
        <p:spPr bwMode="auto">
          <a:xfrm>
            <a:off x="3524250" y="1368425"/>
            <a:ext cx="98694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5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Université </a:t>
            </a:r>
            <a:r>
              <a:rPr lang="fr-FR" sz="5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des Frères </a:t>
            </a:r>
            <a:r>
              <a:rPr lang="fr-FR" sz="54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Mentouri</a:t>
            </a:r>
            <a:endParaRPr lang="fr-FR" sz="54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01" name="Text Box 100"/>
          <p:cNvSpPr txBox="1">
            <a:spLocks noChangeArrowheads="1"/>
          </p:cNvSpPr>
          <p:nvPr/>
        </p:nvSpPr>
        <p:spPr bwMode="auto">
          <a:xfrm>
            <a:off x="3524250" y="2355850"/>
            <a:ext cx="112696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50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Faculté des Sciences de la Technologie</a:t>
            </a:r>
          </a:p>
        </p:txBody>
      </p:sp>
      <p:sp>
        <p:nvSpPr>
          <p:cNvPr id="102" name="Text Box 101"/>
          <p:cNvSpPr txBox="1">
            <a:spLocks noChangeArrowheads="1"/>
          </p:cNvSpPr>
          <p:nvPr/>
        </p:nvSpPr>
        <p:spPr bwMode="auto">
          <a:xfrm>
            <a:off x="14039850" y="2320925"/>
            <a:ext cx="7345363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ar-SA" sz="58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كلية علوم التكنولوجيا</a:t>
            </a:r>
            <a:endParaRPr lang="fr-FR" sz="58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ahoma" pitchFamily="34" charset="0"/>
            </a:endParaRPr>
          </a:p>
        </p:txBody>
      </p:sp>
      <p:sp>
        <p:nvSpPr>
          <p:cNvPr id="103" name="Text Box 102"/>
          <p:cNvSpPr txBox="1">
            <a:spLocks noChangeArrowheads="1"/>
          </p:cNvSpPr>
          <p:nvPr/>
        </p:nvSpPr>
        <p:spPr bwMode="auto">
          <a:xfrm>
            <a:off x="3521075" y="3240088"/>
            <a:ext cx="113839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Département Electrotechnique</a:t>
            </a:r>
          </a:p>
        </p:txBody>
      </p:sp>
      <p:sp>
        <p:nvSpPr>
          <p:cNvPr id="104" name="Text Box 103"/>
          <p:cNvSpPr txBox="1">
            <a:spLocks noChangeArrowheads="1"/>
          </p:cNvSpPr>
          <p:nvPr/>
        </p:nvSpPr>
        <p:spPr bwMode="auto">
          <a:xfrm>
            <a:off x="13585825" y="3290888"/>
            <a:ext cx="78470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ar-SA" sz="6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قسم </a:t>
            </a:r>
            <a:r>
              <a:rPr lang="ar-SA" sz="6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الإ</a:t>
            </a:r>
            <a:r>
              <a:rPr lang="ar-SA" sz="6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 </a:t>
            </a:r>
            <a:r>
              <a:rPr lang="ar-SA" sz="6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لكتروتقني</a:t>
            </a:r>
            <a:endParaRPr lang="fr-FR" sz="6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ahoma" pitchFamily="34" charset="0"/>
            </a:endParaRPr>
          </a:p>
        </p:txBody>
      </p:sp>
      <p:pic>
        <p:nvPicPr>
          <p:cNvPr id="105" name="Picture 107" descr="imagesCAE7XYF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65271" y="4314467"/>
            <a:ext cx="6116092" cy="3164160"/>
          </a:xfrm>
          <a:prstGeom prst="flowChartAlternateProcess">
            <a:avLst/>
          </a:prstGeom>
          <a:noFill/>
        </p:spPr>
      </p:pic>
      <p:sp>
        <p:nvSpPr>
          <p:cNvPr id="106" name="ZoneTexte 90"/>
          <p:cNvSpPr txBox="1">
            <a:spLocks noChangeArrowheads="1"/>
          </p:cNvSpPr>
          <p:nvPr/>
        </p:nvSpPr>
        <p:spPr bwMode="auto">
          <a:xfrm>
            <a:off x="15516225" y="5202238"/>
            <a:ext cx="77057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defRPr/>
            </a:pPr>
            <a:r>
              <a:rPr lang="ar-SA" sz="5600" b="1" dirty="0">
                <a:solidFill>
                  <a:srgbClr val="DB5E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tang" pitchFamily="18" charset="-127"/>
                <a:cs typeface="Tahoma" pitchFamily="34" charset="0"/>
              </a:rPr>
              <a:t>مجمع أحمد حماني</a:t>
            </a:r>
            <a:endParaRPr lang="fr-FR" sz="5600" b="1" dirty="0">
              <a:solidFill>
                <a:srgbClr val="DB5E4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atang" pitchFamily="18" charset="-127"/>
              <a:cs typeface="Tahoma" pitchFamily="34" charset="0"/>
            </a:endParaRPr>
          </a:p>
        </p:txBody>
      </p:sp>
      <p:pic>
        <p:nvPicPr>
          <p:cNvPr id="107" name="Image 10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602575" y="1188407"/>
            <a:ext cx="284431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" name="ZoneTexte 91"/>
          <p:cNvSpPr txBox="1">
            <a:spLocks noChangeArrowheads="1"/>
          </p:cNvSpPr>
          <p:nvPr/>
        </p:nvSpPr>
        <p:spPr bwMode="auto">
          <a:xfrm>
            <a:off x="2376439" y="35356178"/>
            <a:ext cx="207025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http://www.umc.edu.dz  - Département d’Electrotechnique, Campus A. </a:t>
            </a:r>
            <a:r>
              <a:rPr lang="fr-FR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Hammani</a:t>
            </a:r>
            <a:r>
              <a:rPr lang="fr-F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fr-FR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Zerzara</a:t>
            </a:r>
            <a:r>
              <a:rPr lang="fr-F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), Tél/Fax: </a:t>
            </a:r>
            <a:r>
              <a:rPr lang="fr-FR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031819013 </a:t>
            </a:r>
          </a:p>
        </p:txBody>
      </p:sp>
      <p:graphicFrame>
        <p:nvGraphicFramePr>
          <p:cNvPr id="131" name="Tableau 130"/>
          <p:cNvGraphicFramePr>
            <a:graphicFrameLocks noGrp="1"/>
          </p:cNvGraphicFramePr>
          <p:nvPr/>
        </p:nvGraphicFramePr>
        <p:xfrm>
          <a:off x="1404331" y="25203050"/>
          <a:ext cx="6768751" cy="9796460"/>
        </p:xfrm>
        <a:graphic>
          <a:graphicData uri="http://schemas.openxmlformats.org/drawingml/2006/table">
            <a:tbl>
              <a:tblPr/>
              <a:tblGrid>
                <a:gridCol w="4190179"/>
                <a:gridCol w="1254905"/>
                <a:gridCol w="1323667"/>
              </a:tblGrid>
              <a:tr h="988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Semestre 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Matières</a:t>
                      </a:r>
                      <a:endParaRPr lang="fr-FR" sz="2400" b="1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Crédits</a:t>
                      </a:r>
                      <a:endParaRPr lang="fr-FR" sz="2400" b="1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 err="1" smtClean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Coeff</a:t>
                      </a:r>
                      <a:endParaRPr lang="fr-FR" sz="2400" b="1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989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</a:rPr>
                        <a:t>Hydraulique et pneumatique</a:t>
                      </a:r>
                      <a:endParaRPr lang="fr-FR" sz="24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6</a:t>
                      </a:r>
                      <a:endParaRPr lang="fr-FR" sz="2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3</a:t>
                      </a:r>
                      <a:endParaRPr lang="fr-FR" sz="2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24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</a:rPr>
                        <a:t>Logique combinatoire</a:t>
                      </a:r>
                      <a:endParaRPr lang="fr-FR" sz="2400">
                        <a:latin typeface="Times New Roman"/>
                        <a:ea typeface="SimSu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</a:rPr>
                        <a:t> et séquentielle</a:t>
                      </a:r>
                      <a:endParaRPr lang="fr-FR" sz="2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4</a:t>
                      </a:r>
                      <a:endParaRPr lang="fr-FR" sz="2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2</a:t>
                      </a:r>
                      <a:endParaRPr lang="fr-FR" sz="2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4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</a:rPr>
                        <a:t>Méthodes numériques</a:t>
                      </a:r>
                      <a:endParaRPr lang="fr-FR" sz="2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4</a:t>
                      </a:r>
                      <a:endParaRPr lang="fr-FR" sz="2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2</a:t>
                      </a:r>
                      <a:endParaRPr lang="fr-FR" sz="2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4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</a:rPr>
                        <a:t>Résistance des matériaux</a:t>
                      </a:r>
                      <a:endParaRPr lang="fr-FR" sz="2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4</a:t>
                      </a:r>
                      <a:endParaRPr lang="fr-FR" sz="2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2</a:t>
                      </a:r>
                      <a:endParaRPr lang="fr-FR" sz="2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24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</a:rPr>
                        <a:t>Mesures électriques </a:t>
                      </a:r>
                      <a:endParaRPr lang="fr-FR" sz="2400">
                        <a:latin typeface="Times New Roman"/>
                        <a:ea typeface="SimSu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</a:rPr>
                        <a:t>et électroniques</a:t>
                      </a:r>
                      <a:endParaRPr lang="fr-FR" sz="2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3</a:t>
                      </a:r>
                      <a:endParaRPr lang="fr-FR" sz="2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2</a:t>
                      </a:r>
                      <a:endParaRPr lang="fr-FR" sz="2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913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</a:rPr>
                        <a:t>TP Hydraulique et pneumatique</a:t>
                      </a:r>
                      <a:endParaRPr lang="fr-FR" sz="2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2</a:t>
                      </a:r>
                      <a:endParaRPr lang="fr-FR" sz="2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1</a:t>
                      </a:r>
                      <a:endParaRPr lang="fr-FR" sz="2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8604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</a:rPr>
                        <a:t>TP Logique combinatoire </a:t>
                      </a:r>
                      <a:endParaRPr lang="fr-FR" sz="2400">
                        <a:latin typeface="Times New Roman"/>
                        <a:ea typeface="SimSu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</a:rPr>
                        <a:t>et séquentielle</a:t>
                      </a:r>
                      <a:endParaRPr lang="fr-FR" sz="2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2</a:t>
                      </a:r>
                      <a:endParaRPr lang="fr-FR" sz="2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1</a:t>
                      </a:r>
                      <a:endParaRPr lang="fr-FR" sz="2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94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</a:rPr>
                        <a:t>TP Méthodes numériques</a:t>
                      </a:r>
                      <a:endParaRPr lang="fr-FR" sz="2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2</a:t>
                      </a:r>
                      <a:endParaRPr lang="fr-FR" sz="2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1</a:t>
                      </a:r>
                      <a:endParaRPr lang="fr-FR" sz="2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860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</a:rPr>
                        <a:t>Conversion de l'énergie</a:t>
                      </a:r>
                      <a:endParaRPr lang="fr-FR" sz="2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1</a:t>
                      </a:r>
                      <a:endParaRPr lang="fr-FR" sz="2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1</a:t>
                      </a:r>
                      <a:endParaRPr lang="fr-FR" sz="2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4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</a:rPr>
                        <a:t>Sécurité électrique</a:t>
                      </a:r>
                      <a:endParaRPr lang="fr-FR" sz="2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1</a:t>
                      </a:r>
                      <a:endParaRPr lang="fr-FR" sz="2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1</a:t>
                      </a:r>
                      <a:endParaRPr lang="fr-FR" sz="2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604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</a:rPr>
                        <a:t>Techniques d'expression et de communication</a:t>
                      </a:r>
                      <a:endParaRPr lang="fr-FR" sz="2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1</a:t>
                      </a:r>
                      <a:endParaRPr lang="fr-FR" sz="2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1</a:t>
                      </a:r>
                      <a:endParaRPr lang="fr-FR" sz="24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94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 semestre 4</a:t>
                      </a:r>
                      <a:endParaRPr lang="fr-FR" sz="2400" b="1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30</a:t>
                      </a:r>
                      <a:endParaRPr lang="fr-FR" sz="24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17</a:t>
                      </a:r>
                      <a:endParaRPr lang="fr-FR" sz="24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2" name="Tableau 131"/>
          <p:cNvGraphicFramePr>
            <a:graphicFrameLocks noGrp="1"/>
          </p:cNvGraphicFramePr>
          <p:nvPr/>
        </p:nvGraphicFramePr>
        <p:xfrm>
          <a:off x="9073183" y="25203050"/>
          <a:ext cx="6768751" cy="9865099"/>
        </p:xfrm>
        <a:graphic>
          <a:graphicData uri="http://schemas.openxmlformats.org/drawingml/2006/table">
            <a:tbl>
              <a:tblPr/>
              <a:tblGrid>
                <a:gridCol w="4190179"/>
                <a:gridCol w="1254905"/>
                <a:gridCol w="1323667"/>
              </a:tblGrid>
              <a:tr h="997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Semestre 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Matières</a:t>
                      </a:r>
                      <a:endParaRPr lang="fr-FR" sz="2400" b="1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Crédits</a:t>
                      </a:r>
                      <a:endParaRPr lang="fr-FR" sz="2400" b="1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 err="1" smtClean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Coeff</a:t>
                      </a:r>
                      <a:endParaRPr lang="fr-FR" sz="2400" b="1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485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Electronique de puissance</a:t>
                      </a:r>
                      <a:endParaRPr lang="fr-FR" sz="2400" b="1" dirty="0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4</a:t>
                      </a:r>
                      <a:endParaRPr lang="fr-FR" sz="2400" b="1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2</a:t>
                      </a:r>
                      <a:endParaRPr lang="fr-FR" sz="2400" b="1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7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Machines électriques</a:t>
                      </a:r>
                      <a:endParaRPr lang="fr-FR" sz="2400" b="1" dirty="0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4</a:t>
                      </a:r>
                      <a:endParaRPr lang="fr-FR" sz="2400" b="1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2</a:t>
                      </a:r>
                      <a:endParaRPr lang="fr-FR" sz="2400" b="1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5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Construction mécanique</a:t>
                      </a:r>
                      <a:endParaRPr lang="fr-FR" sz="2400" b="1" dirty="0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2</a:t>
                      </a:r>
                      <a:endParaRPr lang="fr-FR" sz="2400" b="1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1</a:t>
                      </a:r>
                      <a:endParaRPr lang="fr-FR" sz="2400" b="1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5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Transfer</a:t>
                      </a:r>
                      <a:r>
                        <a:rPr lang="en-US" sz="2400" b="1" baseline="0" dirty="0" smtClean="0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thermique</a:t>
                      </a:r>
                      <a:endParaRPr lang="fr-FR" sz="2400" b="1" dirty="0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4</a:t>
                      </a:r>
                      <a:endParaRPr lang="fr-FR" sz="2400" b="1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2</a:t>
                      </a:r>
                      <a:endParaRPr lang="fr-FR" sz="2400" b="1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7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Systèmes Asservis</a:t>
                      </a:r>
                      <a:endParaRPr lang="fr-FR" sz="2400" b="1" dirty="0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4</a:t>
                      </a:r>
                      <a:endParaRPr lang="fr-FR" sz="2400" b="1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2</a:t>
                      </a:r>
                      <a:endParaRPr lang="fr-FR" sz="2400" b="1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8347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TP Electronique de puissance </a:t>
                      </a:r>
                      <a:endParaRPr lang="fr-FR" sz="2400" b="1" dirty="0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2</a:t>
                      </a:r>
                      <a:endParaRPr lang="fr-FR" sz="2400" b="1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1</a:t>
                      </a:r>
                      <a:endParaRPr lang="fr-FR" sz="2400" b="1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844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TP Machines électriques</a:t>
                      </a:r>
                      <a:endParaRPr lang="fr-FR" sz="2400" b="1" dirty="0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2</a:t>
                      </a:r>
                      <a:endParaRPr lang="fr-FR" sz="2400" b="1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1</a:t>
                      </a:r>
                      <a:endParaRPr lang="fr-FR" sz="2400" b="1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868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TP Systèmes Asservis</a:t>
                      </a:r>
                      <a:endParaRPr lang="fr-FR" sz="2400" b="1" dirty="0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2</a:t>
                      </a:r>
                      <a:endParaRPr lang="fr-FR" sz="2400" b="1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1</a:t>
                      </a:r>
                      <a:endParaRPr lang="fr-FR" sz="2400" b="1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8347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Schémas et Appareillage</a:t>
                      </a:r>
                      <a:endParaRPr lang="fr-FR" sz="2400" b="1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3</a:t>
                      </a:r>
                      <a:endParaRPr lang="fr-FR" sz="2400" b="1" dirty="0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2</a:t>
                      </a:r>
                      <a:endParaRPr lang="fr-FR" sz="2400" b="1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68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Production d’énergie électrique</a:t>
                      </a:r>
                      <a:endParaRPr lang="fr-FR" sz="2400" b="1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1</a:t>
                      </a:r>
                      <a:endParaRPr lang="fr-FR" sz="2400" b="1" dirty="0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1</a:t>
                      </a:r>
                      <a:endParaRPr lang="fr-FR" sz="2400" b="1" dirty="0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4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Matériaux  électrotechniques</a:t>
                      </a:r>
                      <a:endParaRPr lang="fr-FR" sz="2400" b="1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1</a:t>
                      </a:r>
                      <a:endParaRPr lang="fr-FR" sz="2400" b="1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1</a:t>
                      </a:r>
                      <a:endParaRPr lang="fr-FR" sz="2400" b="1" dirty="0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99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 semestre 5</a:t>
                      </a:r>
                      <a:endParaRPr lang="fr-FR" sz="2400" b="1" dirty="0" smtClean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0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Calibri"/>
                        </a:rPr>
                        <a:t>30</a:t>
                      </a:r>
                      <a:endParaRPr lang="fr-FR" sz="2400" b="0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0" dirty="0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Calibri"/>
                        </a:rPr>
                        <a:t>17</a:t>
                      </a:r>
                      <a:endParaRPr lang="fr-FR" sz="2400" b="0" dirty="0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3" name="Tableau 132"/>
          <p:cNvGraphicFramePr>
            <a:graphicFrameLocks noGrp="1"/>
          </p:cNvGraphicFramePr>
          <p:nvPr/>
        </p:nvGraphicFramePr>
        <p:xfrm>
          <a:off x="16273983" y="25275058"/>
          <a:ext cx="7488832" cy="10001890"/>
        </p:xfrm>
        <a:graphic>
          <a:graphicData uri="http://schemas.openxmlformats.org/drawingml/2006/table">
            <a:tbl>
              <a:tblPr/>
              <a:tblGrid>
                <a:gridCol w="4635943"/>
                <a:gridCol w="1388406"/>
                <a:gridCol w="1464483"/>
              </a:tblGrid>
              <a:tr h="819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Semestre 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Matières</a:t>
                      </a:r>
                      <a:endParaRPr lang="fr-FR" sz="2400" b="1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Crédits</a:t>
                      </a:r>
                      <a:endParaRPr lang="fr-FR" sz="2400" b="1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 err="1" smtClean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Calibri"/>
                        </a:rPr>
                        <a:t>Coeff</a:t>
                      </a:r>
                      <a:endParaRPr lang="fr-FR" sz="2400" b="1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620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1" dirty="0" smtClean="0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Régulation industrielle</a:t>
                      </a:r>
                      <a:endParaRPr lang="fr-FR" sz="2400" dirty="0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4</a:t>
                      </a:r>
                      <a:endParaRPr lang="fr-FR" sz="2400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2</a:t>
                      </a:r>
                      <a:endParaRPr lang="fr-FR" sz="2400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6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Calibri"/>
                        </a:rPr>
                        <a:t>Commande des entraine- ments électromécaniques  </a:t>
                      </a:r>
                      <a:endParaRPr lang="fr-FR" sz="2400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4</a:t>
                      </a:r>
                      <a:endParaRPr lang="fr-FR" sz="2400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2</a:t>
                      </a:r>
                      <a:endParaRPr lang="fr-FR" sz="2400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0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Capteurs et conditionneurs</a:t>
                      </a:r>
                      <a:endParaRPr lang="fr-FR" sz="2400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2</a:t>
                      </a:r>
                      <a:endParaRPr lang="fr-FR" sz="2400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1</a:t>
                      </a:r>
                      <a:endParaRPr lang="fr-FR" sz="2400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9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Automatismes et informatique industrielle </a:t>
                      </a:r>
                      <a:endParaRPr lang="fr-FR" sz="2400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4</a:t>
                      </a:r>
                      <a:endParaRPr lang="fr-FR" sz="2400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2</a:t>
                      </a:r>
                      <a:endParaRPr lang="fr-FR" sz="2400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7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Turbomachines</a:t>
                      </a:r>
                      <a:endParaRPr lang="fr-FR" sz="2400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4</a:t>
                      </a:r>
                      <a:endParaRPr lang="fr-FR" sz="2400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2</a:t>
                      </a:r>
                      <a:endParaRPr lang="fr-FR" sz="2400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6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Projet de Fin de Cycle</a:t>
                      </a:r>
                      <a:r>
                        <a:rPr lang="fr-FR" sz="2400" b="1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Calibri"/>
                        </a:rPr>
                        <a:t> </a:t>
                      </a:r>
                      <a:endParaRPr lang="fr-FR" sz="2400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4</a:t>
                      </a:r>
                      <a:endParaRPr lang="fr-FR" sz="2400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2</a:t>
                      </a:r>
                      <a:endParaRPr lang="fr-FR" sz="2400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686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TP Régulation et Automatismes</a:t>
                      </a:r>
                      <a:endParaRPr lang="fr-FR" sz="2400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2</a:t>
                      </a:r>
                      <a:endParaRPr lang="fr-FR" sz="2400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1</a:t>
                      </a:r>
                      <a:endParaRPr lang="fr-FR" sz="2400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694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Calibri"/>
                        </a:rPr>
                        <a:t>TP Commande</a:t>
                      </a:r>
                      <a:endParaRPr lang="fr-FR" sz="2400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2</a:t>
                      </a:r>
                      <a:endParaRPr lang="fr-FR" sz="2400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1</a:t>
                      </a:r>
                      <a:endParaRPr lang="fr-FR" sz="2400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0755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TP Capteurs et conditionneurs</a:t>
                      </a:r>
                      <a:endParaRPr lang="fr-FR" sz="2400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1</a:t>
                      </a:r>
                      <a:endParaRPr lang="fr-FR" sz="2400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1</a:t>
                      </a:r>
                      <a:endParaRPr lang="fr-FR" sz="2400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717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Maintenance des systè-  mes électromécaniques</a:t>
                      </a:r>
                      <a:endParaRPr lang="fr-FR" sz="2400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1</a:t>
                      </a:r>
                      <a:endParaRPr lang="fr-FR" sz="2400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1</a:t>
                      </a:r>
                      <a:endParaRPr lang="fr-FR" sz="2400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9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Introduction au Moteur à combustion interne</a:t>
                      </a:r>
                      <a:endParaRPr lang="fr-FR" sz="2400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1</a:t>
                      </a:r>
                      <a:endParaRPr lang="fr-FR" sz="2400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1</a:t>
                      </a:r>
                      <a:endParaRPr lang="fr-FR" sz="2400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7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Projet professionnel et gestion d'entreprise</a:t>
                      </a:r>
                      <a:endParaRPr lang="fr-FR" sz="2400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1</a:t>
                      </a:r>
                      <a:endParaRPr lang="fr-FR" sz="2400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Arial"/>
                        </a:rPr>
                        <a:t>1</a:t>
                      </a:r>
                      <a:endParaRPr lang="fr-FR" sz="2400" dirty="0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123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 semestre 6</a:t>
                      </a:r>
                      <a:endParaRPr lang="fr-FR" sz="2400" b="1" dirty="0" smtClean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0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Calibri"/>
                        </a:rPr>
                        <a:t>30</a:t>
                      </a:r>
                      <a:endParaRPr lang="fr-FR" sz="2400" b="0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0" dirty="0">
                          <a:solidFill>
                            <a:schemeClr val="tx2"/>
                          </a:solidFill>
                          <a:latin typeface="Cambria"/>
                          <a:ea typeface="Calibri"/>
                          <a:cs typeface="Calibri"/>
                        </a:rPr>
                        <a:t>17</a:t>
                      </a:r>
                      <a:endParaRPr lang="fr-FR" sz="2400" b="0" dirty="0">
                        <a:solidFill>
                          <a:schemeClr val="tx2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  <p:sp>
        <p:nvSpPr>
          <p:cNvPr id="139" name="Text Box 7"/>
          <p:cNvSpPr txBox="1">
            <a:spLocks noChangeArrowheads="1"/>
          </p:cNvSpPr>
          <p:nvPr/>
        </p:nvSpPr>
        <p:spPr bwMode="auto">
          <a:xfrm>
            <a:off x="1080295" y="15491548"/>
            <a:ext cx="11377264" cy="166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6197" tIns="38098" rIns="76197" bIns="38098">
            <a:spAutoFit/>
          </a:bodyPr>
          <a:lstStyle/>
          <a:p>
            <a:pPr lvl="1" indent="0" algn="just" defTabSz="3497263">
              <a:spcBef>
                <a:spcPct val="50000"/>
              </a:spcBef>
              <a:buFont typeface="Wingdings" pitchFamily="2" charset="2"/>
              <a:buChar char="Ø"/>
              <a:defRPr/>
            </a:pPr>
            <a:endParaRPr lang="tr-TR" sz="800" dirty="0">
              <a:cs typeface="Arial" pitchFamily="34" charset="0"/>
            </a:endParaRPr>
          </a:p>
          <a:p>
            <a:pPr lvl="0" algn="just"/>
            <a:endParaRPr lang="fr-FR" sz="31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0" algn="just"/>
            <a:endParaRPr lang="fr-FR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Calibri" pitchFamily="34" charset="0"/>
            </a:endParaRPr>
          </a:p>
          <a:p>
            <a:pPr algn="just" defTabSz="3497263">
              <a:buClr>
                <a:srgbClr val="ED1B05"/>
              </a:buClr>
              <a:buSzPct val="120000"/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.</a:t>
            </a:r>
            <a:endParaRPr lang="fr-FR" sz="32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44" name="Text Box 1081"/>
          <p:cNvSpPr txBox="1">
            <a:spLocks noChangeArrowheads="1"/>
          </p:cNvSpPr>
          <p:nvPr/>
        </p:nvSpPr>
        <p:spPr bwMode="auto">
          <a:xfrm>
            <a:off x="720255" y="21098148"/>
            <a:ext cx="475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3497263">
              <a:spcBef>
                <a:spcPct val="50000"/>
              </a:spcBef>
            </a:pPr>
            <a:r>
              <a:rPr lang="fr-FR" sz="2000" dirty="0" smtClean="0"/>
              <a:t>  </a:t>
            </a:r>
            <a:endParaRPr lang="fr-FR" sz="2000" dirty="0"/>
          </a:p>
        </p:txBody>
      </p:sp>
      <p:sp>
        <p:nvSpPr>
          <p:cNvPr id="145" name="Text Box 1102"/>
          <p:cNvSpPr txBox="1">
            <a:spLocks noChangeArrowheads="1"/>
          </p:cNvSpPr>
          <p:nvPr/>
        </p:nvSpPr>
        <p:spPr bwMode="auto">
          <a:xfrm>
            <a:off x="5385867" y="25886080"/>
            <a:ext cx="721523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2000" dirty="0" smtClean="0"/>
              <a:t> </a:t>
            </a:r>
          </a:p>
          <a:p>
            <a:pPr defTabSz="3497263">
              <a:spcBef>
                <a:spcPct val="50000"/>
              </a:spcBef>
            </a:pPr>
            <a:r>
              <a:rPr lang="fr-FR" sz="2000" dirty="0" smtClean="0"/>
              <a:t> </a:t>
            </a:r>
            <a:endParaRPr lang="fr-FR" sz="2000" dirty="0"/>
          </a:p>
        </p:txBody>
      </p:sp>
      <p:sp>
        <p:nvSpPr>
          <p:cNvPr id="146" name="Text Box 1147"/>
          <p:cNvSpPr txBox="1">
            <a:spLocks noChangeArrowheads="1"/>
          </p:cNvSpPr>
          <p:nvPr/>
        </p:nvSpPr>
        <p:spPr bwMode="auto">
          <a:xfrm>
            <a:off x="723430" y="22611035"/>
            <a:ext cx="48244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defTabSz="3497263">
              <a:spcBef>
                <a:spcPct val="50000"/>
              </a:spcBef>
            </a:pPr>
            <a:r>
              <a:rPr lang="fr-FR" sz="2000" dirty="0" smtClean="0"/>
              <a:t> </a:t>
            </a:r>
            <a:endParaRPr lang="fr-FR" sz="2000" dirty="0"/>
          </a:p>
        </p:txBody>
      </p:sp>
      <p:pic>
        <p:nvPicPr>
          <p:cNvPr id="116" name="Picture 1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53703" y="18614318"/>
            <a:ext cx="5466990" cy="5436604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7" name="Picture 116"/>
          <p:cNvPicPr>
            <a:picLocks noChangeAspect="1" noChangeArrowheads="1"/>
          </p:cNvPicPr>
          <p:nvPr/>
        </p:nvPicPr>
        <p:blipFill>
          <a:blip r:embed="rId8" cstate="print"/>
          <a:srcRect l="24055" t="4114" r="44215" b="5606"/>
          <a:stretch>
            <a:fillRect/>
          </a:stretch>
        </p:blipFill>
        <p:spPr bwMode="auto">
          <a:xfrm>
            <a:off x="19802375" y="18704435"/>
            <a:ext cx="2304256" cy="53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5" name="Groupe 124"/>
          <p:cNvGrpSpPr/>
          <p:nvPr/>
        </p:nvGrpSpPr>
        <p:grpSpPr>
          <a:xfrm>
            <a:off x="1368327" y="18074257"/>
            <a:ext cx="11665296" cy="6048673"/>
            <a:chOff x="863801" y="20738553"/>
            <a:chExt cx="12162551" cy="7056785"/>
          </a:xfrm>
        </p:grpSpPr>
        <p:grpSp>
          <p:nvGrpSpPr>
            <p:cNvPr id="126" name="Groupe 148"/>
            <p:cNvGrpSpPr/>
            <p:nvPr/>
          </p:nvGrpSpPr>
          <p:grpSpPr>
            <a:xfrm>
              <a:off x="863801" y="20738553"/>
              <a:ext cx="11930146" cy="7056785"/>
              <a:chOff x="863801" y="20738553"/>
              <a:chExt cx="11930146" cy="7056785"/>
            </a:xfrm>
          </p:grpSpPr>
          <p:grpSp>
            <p:nvGrpSpPr>
              <p:cNvPr id="128" name="Groupe 140"/>
              <p:cNvGrpSpPr/>
              <p:nvPr/>
            </p:nvGrpSpPr>
            <p:grpSpPr>
              <a:xfrm>
                <a:off x="863801" y="20738553"/>
                <a:ext cx="11930146" cy="7056785"/>
                <a:chOff x="575445" y="21859902"/>
                <a:chExt cx="11930146" cy="11927502"/>
              </a:xfrm>
              <a:blipFill>
                <a:blip r:embed="rId2"/>
                <a:tile tx="0" ty="0" sx="100000" sy="100000" flip="none" algn="tl"/>
              </a:blipFill>
            </p:grpSpPr>
            <p:sp>
              <p:nvSpPr>
                <p:cNvPr id="134" name="AutoShape 831"/>
                <p:cNvSpPr>
                  <a:spLocks noChangeArrowheads="1"/>
                </p:cNvSpPr>
                <p:nvPr/>
              </p:nvSpPr>
              <p:spPr bwMode="auto">
                <a:xfrm>
                  <a:off x="575445" y="22288529"/>
                  <a:ext cx="11930146" cy="11498875"/>
                </a:xfrm>
                <a:prstGeom prst="roundRect">
                  <a:avLst>
                    <a:gd name="adj" fmla="val 2472"/>
                  </a:avLst>
                </a:prstGeom>
                <a:grpFill/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 algn="ctr" defTabSz="3497263"/>
                  <a:endParaRPr lang="fr-FR"/>
                </a:p>
              </p:txBody>
            </p:sp>
            <p:sp useBgFill="1">
              <p:nvSpPr>
                <p:cNvPr id="135" name="AutoShape 834"/>
                <p:cNvSpPr>
                  <a:spLocks noChangeArrowheads="1"/>
                </p:cNvSpPr>
                <p:nvPr/>
              </p:nvSpPr>
              <p:spPr bwMode="auto">
                <a:xfrm>
                  <a:off x="1028619" y="21859902"/>
                  <a:ext cx="6531602" cy="2069056"/>
                </a:xfrm>
                <a:prstGeom prst="horizontalScroll">
                  <a:avLst>
                    <a:gd name="adj" fmla="val 12500"/>
                  </a:avLst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129" name="Text Box 7036"/>
              <p:cNvSpPr txBox="1">
                <a:spLocks noChangeArrowheads="1"/>
              </p:cNvSpPr>
              <p:nvPr/>
            </p:nvSpPr>
            <p:spPr bwMode="auto">
              <a:xfrm>
                <a:off x="1439865" y="21026585"/>
                <a:ext cx="6480720" cy="754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fr-FR" sz="36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Débouchés potentiels</a:t>
                </a:r>
                <a:endParaRPr lang="fr-FR" sz="36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27" name="Text Box 7"/>
            <p:cNvSpPr txBox="1">
              <a:spLocks noChangeArrowheads="1"/>
            </p:cNvSpPr>
            <p:nvPr/>
          </p:nvSpPr>
          <p:spPr bwMode="auto">
            <a:xfrm>
              <a:off x="1079825" y="21527011"/>
              <a:ext cx="11946527" cy="5799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76197" tIns="38098" rIns="76197" bIns="38098">
              <a:spAutoFit/>
            </a:bodyPr>
            <a:lstStyle/>
            <a:p>
              <a:pPr lvl="1" indent="0" algn="just" defTabSz="3497263">
                <a:spcBef>
                  <a:spcPct val="50000"/>
                </a:spcBef>
                <a:buFont typeface="Wingdings" pitchFamily="2" charset="2"/>
                <a:buChar char="Ø"/>
                <a:defRPr/>
              </a:pPr>
              <a:endParaRPr lang="tr-TR" sz="800" dirty="0">
                <a:cs typeface="Arial" pitchFamily="34" charset="0"/>
              </a:endParaRPr>
            </a:p>
            <a:p>
              <a:pPr lvl="0" algn="just"/>
              <a:endParaRPr lang="fr-FR" sz="3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endParaRPr>
            </a:p>
            <a:p>
              <a:r>
                <a:rPr lang="fr-FR" sz="31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cs typeface="Calibri" pitchFamily="34" charset="0"/>
                </a:rPr>
                <a:t>Potentialités </a:t>
              </a:r>
              <a:r>
                <a:rPr lang="fr-FR" sz="31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cs typeface="Calibri" pitchFamily="34" charset="0"/>
                </a:rPr>
                <a:t>régionales</a:t>
              </a:r>
            </a:p>
            <a:p>
              <a:pPr lvl="0"/>
              <a:r>
                <a:rPr lang="fr-FR" sz="31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cs typeface="Calibri" pitchFamily="34" charset="0"/>
                </a:rPr>
                <a:t>Production et distribution de l’énergie électrique, (SONELGAZ)</a:t>
              </a:r>
            </a:p>
            <a:p>
              <a:pPr lvl="0"/>
              <a:r>
                <a:rPr lang="fr-FR" sz="31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cs typeface="Calibri" pitchFamily="34" charset="0"/>
                </a:rPr>
                <a:t>Industries mécaniques (pôle Constantine)</a:t>
              </a:r>
            </a:p>
            <a:p>
              <a:pPr lvl="0"/>
              <a:r>
                <a:rPr lang="fr-FR" sz="31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cs typeface="Calibri" pitchFamily="34" charset="0"/>
                </a:rPr>
                <a:t>Industries pharmaceutiques (pôle Constantine)</a:t>
              </a:r>
            </a:p>
            <a:p>
              <a:pPr lvl="0"/>
              <a:r>
                <a:rPr lang="fr-FR" sz="31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cs typeface="Calibri" pitchFamily="34" charset="0"/>
                </a:rPr>
                <a:t>Cimenterie </a:t>
              </a:r>
              <a:r>
                <a:rPr lang="fr-FR" sz="31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cs typeface="Calibri" pitchFamily="34" charset="0"/>
                </a:rPr>
                <a:t>Hamma</a:t>
              </a:r>
              <a:r>
                <a:rPr lang="fr-FR" sz="31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cs typeface="Calibri" pitchFamily="34" charset="0"/>
                </a:rPr>
                <a:t> </a:t>
              </a:r>
              <a:r>
                <a:rPr lang="fr-FR" sz="31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cs typeface="Calibri" pitchFamily="34" charset="0"/>
                </a:rPr>
                <a:t>Bouziane</a:t>
              </a:r>
              <a:endParaRPr lang="fr-FR" sz="31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endParaRPr>
            </a:p>
            <a:p>
              <a:r>
                <a:rPr lang="fr-FR" sz="31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cs typeface="Calibri" pitchFamily="34" charset="0"/>
                </a:rPr>
                <a:t> </a:t>
              </a:r>
              <a:r>
                <a:rPr lang="fr-FR" sz="31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cs typeface="Calibri" pitchFamily="34" charset="0"/>
                </a:rPr>
                <a:t>Potentialités </a:t>
              </a:r>
              <a:r>
                <a:rPr lang="fr-FR" sz="31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cs typeface="Calibri" pitchFamily="34" charset="0"/>
                </a:rPr>
                <a:t>Nationales</a:t>
              </a:r>
            </a:p>
            <a:p>
              <a:r>
                <a:rPr lang="fr-FR" sz="31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cs typeface="Calibri" pitchFamily="34" charset="0"/>
                </a:rPr>
                <a:t>Industries </a:t>
              </a:r>
              <a:r>
                <a:rPr lang="fr-FR" sz="31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cs typeface="Calibri" pitchFamily="34" charset="0"/>
                </a:rPr>
                <a:t>navales,  chimiques, pétrolières, agro-alimentaires,</a:t>
              </a:r>
            </a:p>
            <a:p>
              <a:pPr lvl="0"/>
              <a:r>
                <a:rPr lang="fr-FR" sz="31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cs typeface="Calibri" pitchFamily="34" charset="0"/>
                </a:rPr>
                <a:t>Les installations hydrauliques, </a:t>
              </a:r>
            </a:p>
            <a:p>
              <a:r>
                <a:rPr lang="fr-FR" sz="31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cs typeface="Calibri" pitchFamily="34" charset="0"/>
                </a:rPr>
                <a:t>Domaine des énergies nouvelles, etc..</a:t>
              </a:r>
            </a:p>
          </p:txBody>
        </p:sp>
      </p:grpSp>
      <p:grpSp>
        <p:nvGrpSpPr>
          <p:cNvPr id="136" name="Groupe 135"/>
          <p:cNvGrpSpPr/>
          <p:nvPr/>
        </p:nvGrpSpPr>
        <p:grpSpPr>
          <a:xfrm>
            <a:off x="12745591" y="10441410"/>
            <a:ext cx="11089232" cy="7272808"/>
            <a:chOff x="863801" y="20738553"/>
            <a:chExt cx="11930146" cy="7056785"/>
          </a:xfrm>
        </p:grpSpPr>
        <p:grpSp>
          <p:nvGrpSpPr>
            <p:cNvPr id="137" name="Groupe 148"/>
            <p:cNvGrpSpPr/>
            <p:nvPr/>
          </p:nvGrpSpPr>
          <p:grpSpPr>
            <a:xfrm>
              <a:off x="863801" y="20738553"/>
              <a:ext cx="11930146" cy="7056785"/>
              <a:chOff x="863801" y="20738553"/>
              <a:chExt cx="11930146" cy="7056785"/>
            </a:xfrm>
          </p:grpSpPr>
          <p:grpSp>
            <p:nvGrpSpPr>
              <p:cNvPr id="140" name="Groupe 140"/>
              <p:cNvGrpSpPr/>
              <p:nvPr/>
            </p:nvGrpSpPr>
            <p:grpSpPr>
              <a:xfrm>
                <a:off x="863801" y="20738553"/>
                <a:ext cx="11930146" cy="7056785"/>
                <a:chOff x="575445" y="21859902"/>
                <a:chExt cx="11930146" cy="11927502"/>
              </a:xfrm>
              <a:blipFill>
                <a:blip r:embed="rId2"/>
                <a:tile tx="0" ty="0" sx="100000" sy="100000" flip="none" algn="tl"/>
              </a:blipFill>
            </p:grpSpPr>
            <p:sp>
              <p:nvSpPr>
                <p:cNvPr id="152" name="AutoShape 831"/>
                <p:cNvSpPr>
                  <a:spLocks noChangeArrowheads="1"/>
                </p:cNvSpPr>
                <p:nvPr/>
              </p:nvSpPr>
              <p:spPr bwMode="auto">
                <a:xfrm>
                  <a:off x="575445" y="22288529"/>
                  <a:ext cx="11930146" cy="11498875"/>
                </a:xfrm>
                <a:prstGeom prst="roundRect">
                  <a:avLst>
                    <a:gd name="adj" fmla="val 2472"/>
                  </a:avLst>
                </a:prstGeom>
                <a:grpFill/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 algn="ctr" defTabSz="3497263"/>
                  <a:endParaRPr lang="fr-FR"/>
                </a:p>
              </p:txBody>
            </p:sp>
            <p:sp useBgFill="1">
              <p:nvSpPr>
                <p:cNvPr id="153" name="AutoShape 834"/>
                <p:cNvSpPr>
                  <a:spLocks noChangeArrowheads="1"/>
                </p:cNvSpPr>
                <p:nvPr/>
              </p:nvSpPr>
              <p:spPr bwMode="auto">
                <a:xfrm>
                  <a:off x="1028618" y="21859902"/>
                  <a:ext cx="7603548" cy="2069056"/>
                </a:xfrm>
                <a:prstGeom prst="horizontalScroll">
                  <a:avLst>
                    <a:gd name="adj" fmla="val 12500"/>
                  </a:avLst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151" name="Text Box 7036"/>
              <p:cNvSpPr txBox="1">
                <a:spLocks noChangeArrowheads="1"/>
              </p:cNvSpPr>
              <p:nvPr/>
            </p:nvSpPr>
            <p:spPr bwMode="auto">
              <a:xfrm>
                <a:off x="1439865" y="21092717"/>
                <a:ext cx="7248253" cy="1388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fr-FR" sz="36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Profils et Compétences </a:t>
                </a:r>
                <a:r>
                  <a:rPr lang="fr-FR" sz="36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visés</a:t>
                </a:r>
              </a:p>
              <a:p>
                <a:pPr>
                  <a:spcBef>
                    <a:spcPct val="50000"/>
                  </a:spcBef>
                  <a:defRPr/>
                </a:pPr>
                <a:endParaRPr lang="fr-FR" sz="34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38" name="Text Box 7"/>
            <p:cNvSpPr txBox="1">
              <a:spLocks noChangeArrowheads="1"/>
            </p:cNvSpPr>
            <p:nvPr/>
          </p:nvSpPr>
          <p:spPr bwMode="auto">
            <a:xfrm>
              <a:off x="1079825" y="21527010"/>
              <a:ext cx="11377264" cy="5748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76197" tIns="38098" rIns="76197" bIns="38098">
              <a:spAutoFit/>
            </a:bodyPr>
            <a:lstStyle/>
            <a:p>
              <a:pPr lvl="1" indent="0" algn="just" defTabSz="3497263">
                <a:spcBef>
                  <a:spcPct val="50000"/>
                </a:spcBef>
                <a:buFont typeface="Wingdings" pitchFamily="2" charset="2"/>
                <a:buChar char="Ø"/>
                <a:defRPr/>
              </a:pPr>
              <a:endParaRPr lang="tr-TR" sz="800" dirty="0">
                <a:cs typeface="Arial" pitchFamily="34" charset="0"/>
              </a:endParaRPr>
            </a:p>
            <a:p>
              <a:pPr lvl="0" algn="just"/>
              <a:endParaRPr lang="fr-FR" sz="3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endParaRPr>
            </a:p>
            <a:p>
              <a:pPr lvl="0">
                <a:buFont typeface="Wingdings" pitchFamily="2" charset="2"/>
                <a:buChar char="Ø"/>
              </a:pPr>
              <a:r>
                <a:rPr lang="fr-FR" sz="31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cs typeface="Calibri" pitchFamily="34" charset="0"/>
                </a:rPr>
                <a:t>Effectuer les essais et les contrôles spécialisés, vérifier la conformité des équipements par rapport aux spécifications du cahier des charges en respectant la réglementation en vigueur.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fr-FR" sz="31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cs typeface="Calibri" pitchFamily="34" charset="0"/>
                </a:rPr>
                <a:t>Analyser les causes des pannes et défaillances et proposer des améliorations.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fr-FR" sz="31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cs typeface="Calibri" pitchFamily="34" charset="0"/>
                </a:rPr>
                <a:t>Assurer la maintenance des machines et appareillage électriques.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fr-FR" sz="31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cs typeface="Calibri" pitchFamily="34" charset="0"/>
                </a:rPr>
                <a:t>Participer à l’établissement de cahiers de charges et de dossiers techniques.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fr-FR" sz="31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cs typeface="Calibri" pitchFamily="34" charset="0"/>
                </a:rPr>
                <a:t>Aider dans l’étude des avant-projets et projets.</a:t>
              </a:r>
              <a:r>
                <a:rPr lang="fr-FR" sz="31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cs typeface="Tahoma" pitchFamily="34" charset="0"/>
                </a:rPr>
                <a:t>.</a:t>
              </a:r>
              <a:endParaRPr lang="fr-FR" sz="3100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endParaRPr>
            </a:p>
          </p:txBody>
        </p:sp>
      </p:grpSp>
      <p:sp>
        <p:nvSpPr>
          <p:cNvPr id="163" name="Rectangle 4748"/>
          <p:cNvSpPr>
            <a:spLocks noChangeArrowheads="1"/>
          </p:cNvSpPr>
          <p:nvPr/>
        </p:nvSpPr>
        <p:spPr bwMode="auto">
          <a:xfrm>
            <a:off x="6984951" y="24410962"/>
            <a:ext cx="115204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>
            <a:spAutoFit/>
          </a:bodyPr>
          <a:lstStyle/>
          <a:p>
            <a:pPr algn="ctr" defTabSz="4114800"/>
            <a:r>
              <a:rPr lang="fr-FR" sz="3600" b="1" dirty="0">
                <a:solidFill>
                  <a:srgbClr val="000099"/>
                </a:solidFill>
              </a:rPr>
              <a:t> Organisation semestrielle des enseignements</a:t>
            </a:r>
          </a:p>
        </p:txBody>
      </p:sp>
      <p:sp>
        <p:nvSpPr>
          <p:cNvPr id="164" name="Rectangle 4748"/>
          <p:cNvSpPr>
            <a:spLocks noChangeArrowheads="1"/>
          </p:cNvSpPr>
          <p:nvPr/>
        </p:nvSpPr>
        <p:spPr bwMode="auto">
          <a:xfrm>
            <a:off x="14761815" y="17858932"/>
            <a:ext cx="8497119" cy="64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3" tIns="45707" rIns="91413" bIns="45707" anchor="ctr">
            <a:spAutoFit/>
          </a:bodyPr>
          <a:lstStyle/>
          <a:p>
            <a:pPr algn="ctr" defTabSz="4114800"/>
            <a:r>
              <a:rPr lang="fr-FR" sz="3600" b="1" dirty="0">
                <a:solidFill>
                  <a:srgbClr val="000099"/>
                </a:solidFill>
              </a:rPr>
              <a:t> </a:t>
            </a:r>
            <a:r>
              <a:rPr lang="fr-FR" sz="3600" b="1" dirty="0" smtClean="0">
                <a:solidFill>
                  <a:srgbClr val="000099"/>
                </a:solidFill>
              </a:rPr>
              <a:t>Poursuite d’études</a:t>
            </a:r>
            <a:endParaRPr lang="fr-FR" sz="3600" b="1" dirty="0">
              <a:solidFill>
                <a:srgbClr val="000099"/>
              </a:solidFill>
            </a:endParaRPr>
          </a:p>
        </p:txBody>
      </p:sp>
      <p:sp>
        <p:nvSpPr>
          <p:cNvPr id="1027" name="Zone de texte 9"/>
          <p:cNvSpPr txBox="1">
            <a:spLocks noChangeArrowheads="1"/>
          </p:cNvSpPr>
          <p:nvPr/>
        </p:nvSpPr>
        <p:spPr bwMode="auto">
          <a:xfrm>
            <a:off x="20234423" y="7633098"/>
            <a:ext cx="3595042" cy="2774429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Zone de texte 2"/>
          <p:cNvSpPr txBox="1">
            <a:spLocks noChangeArrowheads="1"/>
          </p:cNvSpPr>
          <p:nvPr/>
        </p:nvSpPr>
        <p:spPr bwMode="auto">
          <a:xfrm>
            <a:off x="1224311" y="7705106"/>
            <a:ext cx="2808312" cy="2664296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mepost">
  <a:themeElements>
    <a:clrScheme name="ncmepos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cmepos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49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6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49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6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cmepo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mepo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mepo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mepo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mepo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mepo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mepo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mepo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mepo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mepo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mepo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mepo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ncmepost</Template>
  <TotalTime>1697</TotalTime>
  <Words>455</Words>
  <Application>Microsoft Office PowerPoint</Application>
  <PresentationFormat>Personnalisé</PresentationFormat>
  <Paragraphs>185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ncmepost</vt:lpstr>
      <vt:lpstr>Diapositive 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NAHO</dc:creator>
  <cp:lastModifiedBy>Utilisateur</cp:lastModifiedBy>
  <cp:revision>252</cp:revision>
  <dcterms:created xsi:type="dcterms:W3CDTF">2008-04-05T18:43:43Z</dcterms:created>
  <dcterms:modified xsi:type="dcterms:W3CDTF">2017-07-26T04:54:35Z</dcterms:modified>
</cp:coreProperties>
</file>